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7" r:id="rId2"/>
    <p:sldId id="266" r:id="rId3"/>
    <p:sldId id="289" r:id="rId4"/>
    <p:sldId id="258" r:id="rId5"/>
    <p:sldId id="259" r:id="rId6"/>
    <p:sldId id="260" r:id="rId7"/>
    <p:sldId id="261" r:id="rId8"/>
    <p:sldId id="262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22" r:id="rId30"/>
    <p:sldId id="287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360" r:id="rId39"/>
    <p:sldId id="361" r:id="rId40"/>
    <p:sldId id="328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9" autoAdjust="0"/>
    <p:restoredTop sz="83858" autoAdjust="0"/>
  </p:normalViewPr>
  <p:slideViewPr>
    <p:cSldViewPr snapToGrid="0">
      <p:cViewPr varScale="1">
        <p:scale>
          <a:sx n="93" d="100"/>
          <a:sy n="93" d="100"/>
        </p:scale>
        <p:origin x="333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5501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교재 </a:t>
            </a:r>
            <a:r>
              <a:rPr lang="en-US" altLang="ko-KR" b="1" dirty="0" smtClean="0"/>
              <a:t>P. 14</a:t>
            </a:r>
            <a:r>
              <a:rPr lang="ko-KR" altLang="en-US" b="1" dirty="0"/>
              <a:t>의 </a:t>
            </a:r>
            <a:r>
              <a:rPr lang="ko-KR" altLang="en-US" b="1" dirty="0" smtClean="0"/>
              <a:t>연습 문제를 풀어 봅시다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4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P. 15 </a:t>
            </a:r>
            <a:r>
              <a:rPr lang="ko-KR" altLang="en-US" dirty="0"/>
              <a:t>표현 </a:t>
            </a:r>
            <a:r>
              <a:rPr lang="en-US" altLang="ko-KR" dirty="0"/>
              <a:t>‘–</a:t>
            </a:r>
            <a:r>
              <a:rPr lang="ko-KR" altLang="en-US" dirty="0"/>
              <a:t>처럼</a:t>
            </a:r>
            <a:r>
              <a:rPr lang="en-US" altLang="ko-KR" dirty="0"/>
              <a:t>’</a:t>
            </a:r>
            <a:r>
              <a:rPr lang="ko-KR" altLang="en-US" dirty="0"/>
              <a:t>에 대해 알아봅시다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25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738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P. 15 </a:t>
            </a:r>
            <a:r>
              <a:rPr lang="ko-KR" altLang="en-US" dirty="0" smtClean="0"/>
              <a:t> 연습 문제를 </a:t>
            </a:r>
            <a:r>
              <a:rPr lang="ko-KR" altLang="en-US" dirty="0"/>
              <a:t>풀어보면서 </a:t>
            </a:r>
            <a:r>
              <a:rPr lang="ko-KR" altLang="en-US" dirty="0" smtClean="0"/>
              <a:t>연습해 봅시다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9751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 smtClean="0"/>
              <a:t>P. 16 </a:t>
            </a:r>
            <a:r>
              <a:rPr lang="ko-KR" altLang="en-US" b="1" dirty="0"/>
              <a:t>듣기 문제를 잘 듣고 </a:t>
            </a:r>
            <a:r>
              <a:rPr lang="ko-KR" altLang="en-US" b="1" dirty="0" smtClean="0"/>
              <a:t>풀어 봅시다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712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 smtClean="0"/>
              <a:t>P. 16 </a:t>
            </a:r>
            <a:r>
              <a:rPr lang="ko-KR" altLang="en-US" b="1" dirty="0"/>
              <a:t>친구나 가족에게 물어보고 </a:t>
            </a:r>
            <a:r>
              <a:rPr lang="ko-KR" altLang="en-US" b="1" dirty="0" smtClean="0"/>
              <a:t>이야기해 봅시다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438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학생들에게 본문을 한 </a:t>
            </a:r>
            <a:r>
              <a:rPr lang="ko-KR" altLang="en-US" b="1" dirty="0" smtClean="0"/>
              <a:t>문장씩 </a:t>
            </a:r>
            <a:r>
              <a:rPr lang="ko-KR" altLang="en-US" b="1" dirty="0"/>
              <a:t>돌아가면서 </a:t>
            </a:r>
            <a:r>
              <a:rPr lang="ko-KR" altLang="en-US" b="1" dirty="0" smtClean="0"/>
              <a:t>읽어 보게 </a:t>
            </a:r>
            <a:r>
              <a:rPr lang="ko-KR" altLang="en-US" b="1" dirty="0"/>
              <a:t>하고 문제를 </a:t>
            </a:r>
            <a:r>
              <a:rPr lang="ko-KR" altLang="en-US" b="1" dirty="0" smtClean="0"/>
              <a:t>풀어 본다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39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 smtClean="0"/>
              <a:t>P. 17 </a:t>
            </a:r>
            <a:r>
              <a:rPr lang="ko-KR" altLang="en-US" b="1" dirty="0" smtClean="0"/>
              <a:t>수업 시간 </a:t>
            </a:r>
            <a:r>
              <a:rPr lang="ko-KR" altLang="en-US" b="1" dirty="0"/>
              <a:t>혹은 숙제로 내 봅니다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448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나중에 커서 되고 싶은 꿈 이야기도 </a:t>
            </a:r>
            <a:r>
              <a:rPr lang="ko-KR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 보고 </a:t>
            </a:r>
            <a:endParaRPr lang="en-US" altLang="ko-KR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어린이를 위하여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Children -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꿈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Dream Official M/V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노래도 </a:t>
            </a:r>
            <a:r>
              <a:rPr lang="ko-KR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들어봅시다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b="1" dirty="0"/>
              <a:t>출처</a:t>
            </a:r>
            <a:r>
              <a:rPr lang="en-US" altLang="ko-KR" b="1" dirty="0"/>
              <a:t>: https://youtu.be/B3PyOEFXudk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6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워크북 </a:t>
            </a:r>
            <a:r>
              <a:rPr lang="en-US" altLang="ko-KR" dirty="0" smtClean="0"/>
              <a:t>P. 8-11 </a:t>
            </a:r>
            <a:r>
              <a:rPr lang="ko-KR" altLang="en-US" dirty="0"/>
              <a:t>같이 </a:t>
            </a:r>
            <a:r>
              <a:rPr lang="ko-KR" altLang="en-US" dirty="0" smtClean="0"/>
              <a:t>풀어 보거나 </a:t>
            </a:r>
            <a:r>
              <a:rPr lang="ko-KR" altLang="en-US" dirty="0"/>
              <a:t>숙제로 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87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748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9873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받아쓰기 문장</a:t>
            </a:r>
            <a:endParaRPr lang="en-US" altLang="ko-KR" b="1" dirty="0"/>
          </a:p>
          <a:p>
            <a:pPr marL="228600" indent="-228600">
              <a:buAutoNum type="arabicParenR"/>
            </a:pPr>
            <a:r>
              <a:rPr lang="ko-KR" altLang="en-US" b="1" dirty="0"/>
              <a:t>날씨가 아주 덥습니다</a:t>
            </a:r>
            <a:r>
              <a:rPr lang="en-US" altLang="ko-KR" b="1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b="1" dirty="0"/>
              <a:t>우리 엄마는 요리사처럼 요리를 잘해요</a:t>
            </a:r>
            <a:r>
              <a:rPr lang="en-US" altLang="ko-KR" b="1" dirty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3718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교사를 위한 노트</a:t>
            </a:r>
            <a:r>
              <a:rPr lang="en-US" altLang="ko-KR" b="1" dirty="0"/>
              <a:t>:</a:t>
            </a:r>
          </a:p>
          <a:p>
            <a:r>
              <a:rPr lang="en-US" altLang="ko-KR" sz="1200" b="1" dirty="0"/>
              <a:t>Lingt.com</a:t>
            </a:r>
            <a:r>
              <a:rPr lang="ko-KR" altLang="en-US" sz="1200" b="1" dirty="0"/>
              <a:t>으로 들어가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하시고 각 반을 만들 수 있습니다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맨 위의 </a:t>
            </a:r>
            <a:r>
              <a:rPr lang="en-US" altLang="ko-KR" sz="1200" b="1" dirty="0"/>
              <a:t>create </a:t>
            </a:r>
            <a:r>
              <a:rPr lang="ko-KR" altLang="en-US" sz="1200" b="1" dirty="0"/>
              <a:t>버튼을 눌러 문제를 만드시고 선생님의 목소리를 녹음하시면 됩니다</a:t>
            </a:r>
            <a:r>
              <a:rPr lang="en-US" altLang="ko-KR" sz="1200" b="1" dirty="0"/>
              <a:t>.</a:t>
            </a:r>
            <a:r>
              <a:rPr lang="ko-KR" altLang="en-US" sz="1200" b="1" dirty="0"/>
              <a:t> 왼쪽의 다양한 기능바를 </a:t>
            </a:r>
            <a:r>
              <a:rPr lang="en-US" altLang="ko-KR" sz="1200" b="1" dirty="0"/>
              <a:t>drag</a:t>
            </a:r>
            <a:r>
              <a:rPr lang="ko-KR" altLang="en-US" sz="1200" b="1" dirty="0"/>
              <a:t>해서 오른쪽 새로 만들 화면으로 가지고 오시면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마이크 사인을 누르시면 선생님 목소리가 녹음되고 그 다음에 학생들이 녹음하도록 </a:t>
            </a:r>
            <a:r>
              <a:rPr lang="en-US" altLang="ko-KR" sz="1200" b="1" dirty="0"/>
              <a:t>Speak </a:t>
            </a:r>
            <a:r>
              <a:rPr lang="ko-KR" altLang="en-US" sz="1200" b="1" dirty="0"/>
              <a:t>버튼을 끌어서 밑에 두면 듣기 말하기 문제도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영상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그림도 삽입이 가능합니다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그리고 학생들은 따로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하지 않아도 선생님께서 </a:t>
            </a:r>
            <a:r>
              <a:rPr lang="ko-KR" altLang="en-US" sz="1200" b="1"/>
              <a:t>링크를 </a:t>
            </a:r>
            <a:r>
              <a:rPr lang="ko-KR" altLang="en-US" sz="1200" b="1" smtClean="0"/>
              <a:t>보내 주시면 </a:t>
            </a:r>
            <a:r>
              <a:rPr lang="ko-KR" altLang="en-US" sz="1200" b="1" dirty="0"/>
              <a:t>들어올 수 있습니다</a:t>
            </a:r>
            <a:r>
              <a:rPr lang="en-US" altLang="ko-KR" sz="1200" b="1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274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908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7675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97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1" dirty="0"/>
              <a:t>숙제 내실 때 </a:t>
            </a:r>
            <a:r>
              <a:rPr lang="en-US" altLang="ko-KR" b="1" dirty="0"/>
              <a:t>Lingt.com </a:t>
            </a:r>
            <a:r>
              <a:rPr lang="ko-KR" altLang="en-US" b="1" dirty="0"/>
              <a:t>이용해 보세요</a:t>
            </a:r>
            <a:r>
              <a:rPr lang="en-US" altLang="ko-KR" b="1" dirty="0"/>
              <a:t>!</a:t>
            </a:r>
            <a:endParaRPr lang="ko-KR" altLang="en-US" b="1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169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729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r>
              <a:rPr lang="ko-KR" alt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단군왕검의 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신화를 재미있게 보여주는 동영상 두 편입니다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둘 중에 선택 가능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ko-KR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 latinLnBrk="1"/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***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우리 민족 최초의 국가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(first kingdom)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 고조선의 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건국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신화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보여 주고 설명해 줍니다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09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37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세상 넓은 줄 모르고</a:t>
            </a:r>
            <a:r>
              <a:rPr lang="en-US" altLang="ko-KR" b="1" dirty="0"/>
              <a:t>, </a:t>
            </a:r>
            <a:r>
              <a:rPr lang="ko-KR" altLang="en-US" b="1" dirty="0"/>
              <a:t>자기 자신이 제일 잘났다고 생각하는 사람을 </a:t>
            </a:r>
            <a:r>
              <a:rPr lang="ko-KR" altLang="en-US" b="1" dirty="0" smtClean="0"/>
              <a:t>가리켜 </a:t>
            </a:r>
            <a:r>
              <a:rPr lang="ko-KR" altLang="en-US" b="1" dirty="0"/>
              <a:t>우물 안 개구리라 한다</a:t>
            </a:r>
            <a:r>
              <a:rPr lang="en-US" altLang="ko-KR" b="1" dirty="0"/>
              <a:t>. </a:t>
            </a:r>
            <a:r>
              <a:rPr lang="ko-KR" altLang="en-US" b="1" dirty="0"/>
              <a:t>동영상을 보면서 뜻을 </a:t>
            </a:r>
            <a:r>
              <a:rPr lang="ko-KR" altLang="en-US" b="1" dirty="0" smtClean="0"/>
              <a:t>배워 봅시다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69616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3446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400" b="1" dirty="0"/>
              <a:t>교재 </a:t>
            </a:r>
            <a:r>
              <a:rPr lang="en-US" altLang="ko-KR" sz="1400" b="1" dirty="0"/>
              <a:t>P. </a:t>
            </a:r>
            <a:r>
              <a:rPr lang="en-US" altLang="ko-KR" sz="1400" b="1" dirty="0" smtClean="0"/>
              <a:t>12</a:t>
            </a:r>
            <a:r>
              <a:rPr lang="ko-KR" altLang="en-US" sz="1400" b="1" dirty="0" smtClean="0"/>
              <a:t>를</a:t>
            </a:r>
            <a:r>
              <a:rPr lang="ko-KR" altLang="en-US" b="1" dirty="0" smtClean="0"/>
              <a:t> </a:t>
            </a:r>
            <a:r>
              <a:rPr lang="ko-KR" altLang="en-US" b="1" dirty="0"/>
              <a:t>펴세요</a:t>
            </a:r>
            <a:r>
              <a:rPr lang="en-US" altLang="ko-KR" b="1" dirty="0"/>
              <a:t>. </a:t>
            </a:r>
            <a:r>
              <a:rPr lang="ko-KR" altLang="en-US" b="1" dirty="0"/>
              <a:t>제목을 큰 소리로 읽어 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smtClean="0"/>
              <a:t>그림 속의 남자아이는 </a:t>
            </a:r>
            <a:r>
              <a:rPr lang="ko-KR" altLang="en-US" b="1" dirty="0"/>
              <a:t>무엇을 들고 있나요</a:t>
            </a:r>
            <a:r>
              <a:rPr lang="en-US" altLang="ko-KR" b="1" dirty="0"/>
              <a:t>? </a:t>
            </a:r>
            <a:r>
              <a:rPr lang="ko-KR" altLang="en-US" b="1" dirty="0"/>
              <a:t>박지성 선수가 누구인지 아는 학생 있나요</a:t>
            </a:r>
            <a:r>
              <a:rPr lang="en-US" altLang="ko-KR" b="1" dirty="0"/>
              <a:t>?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축구 좋아하는 학생들은 손들어 보세요</a:t>
            </a:r>
            <a:r>
              <a:rPr lang="en-US" altLang="ko-KR" b="1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679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altLang="ko-KR" sz="1200" b="1" dirty="0" smtClean="0"/>
              <a:t>(P. 12</a:t>
            </a:r>
            <a:r>
              <a:rPr lang="en-US" altLang="ko-KR" sz="1200" b="1" dirty="0"/>
              <a:t>) </a:t>
            </a:r>
            <a:r>
              <a:rPr lang="ko-KR" altLang="en-US" sz="1200" b="1" dirty="0"/>
              <a:t>학생들에게 지문을 </a:t>
            </a:r>
            <a:r>
              <a:rPr lang="ko-KR" altLang="en-US" sz="1200" b="1" dirty="0" smtClean="0"/>
              <a:t>들려줄 </a:t>
            </a:r>
            <a:r>
              <a:rPr lang="ko-KR" altLang="en-US" sz="1200" b="1" dirty="0"/>
              <a:t>수도 있고 혹은 학생들에게 한 문장 씩 읽어 보게 한 후 질문한다</a:t>
            </a:r>
            <a:r>
              <a:rPr lang="en-US" altLang="ko-KR" sz="1200" b="1" dirty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AutoNum type="arabicParenR"/>
              <a:tabLst/>
              <a:defRPr/>
            </a:pPr>
            <a:r>
              <a:rPr lang="ko-KR" altLang="en-US" sz="1200" b="1" dirty="0"/>
              <a:t>민수와 제이슨을 텔레비전에서 무엇을 보고 있나요</a:t>
            </a:r>
            <a:r>
              <a:rPr lang="en-US" altLang="ko-KR" sz="1200" b="1" dirty="0"/>
              <a:t>?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AutoNum type="arabicParenR"/>
              <a:tabLst/>
              <a:defRPr/>
            </a:pPr>
            <a:r>
              <a:rPr lang="ko-KR" altLang="en-US" sz="1200" b="1" dirty="0"/>
              <a:t>민수의 꿈은 무엇인가요</a:t>
            </a:r>
            <a:r>
              <a:rPr lang="en-US" altLang="ko-KR" sz="1200" b="1" dirty="0"/>
              <a:t>?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AutoNum type="arabicParenR"/>
              <a:tabLst/>
              <a:defRPr/>
            </a:pPr>
            <a:r>
              <a:rPr lang="ko-KR" altLang="en-US" sz="1200" b="1" dirty="0"/>
              <a:t>제이슨의 꿈은 무엇인가요</a:t>
            </a:r>
            <a:r>
              <a:rPr lang="en-US" altLang="ko-KR" sz="1200" b="1" dirty="0"/>
              <a:t>?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ko-KR" altLang="en-US" sz="1200" b="1" dirty="0"/>
              <a:t>교재 </a:t>
            </a:r>
            <a:r>
              <a:rPr lang="en-US" altLang="ko-KR" sz="1200" b="1" dirty="0" smtClean="0"/>
              <a:t>P. 13</a:t>
            </a:r>
            <a:r>
              <a:rPr lang="ko-KR" altLang="en-US" sz="1200" b="1" dirty="0" smtClean="0"/>
              <a:t>의 </a:t>
            </a:r>
            <a:r>
              <a:rPr lang="ko-KR" altLang="en-US" sz="1200" b="1" dirty="0"/>
              <a:t>단어들을 공부해 봅시다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여러분들은 커서 어떤 직업을 가지고 싶어요</a:t>
            </a:r>
            <a:r>
              <a:rPr lang="en-US" altLang="ko-KR" sz="1200" b="1" dirty="0"/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ko-KR" altLang="en-US" sz="1200" b="1" dirty="0"/>
              <a:t>다시 말해서 여러분의 꿈은 </a:t>
            </a:r>
            <a:r>
              <a:rPr lang="ko-KR" altLang="en-US" sz="1200" b="1" dirty="0" smtClean="0"/>
              <a:t>뭐예요</a:t>
            </a:r>
            <a:r>
              <a:rPr lang="en-US" altLang="ko-KR" sz="1200" b="1" dirty="0"/>
              <a:t>? </a:t>
            </a:r>
            <a:r>
              <a:rPr lang="ko-KR" altLang="en-US" sz="1200" b="1" dirty="0"/>
              <a:t>직업에 관련된 단어들을 </a:t>
            </a:r>
            <a:r>
              <a:rPr lang="ko-KR" altLang="en-US" sz="1200" b="1" dirty="0" smtClean="0"/>
              <a:t>읽어 봅시다</a:t>
            </a:r>
            <a:r>
              <a:rPr lang="en-US" altLang="ko-KR" sz="1200" b="1" dirty="0"/>
              <a:t>. </a:t>
            </a:r>
            <a:endParaRPr lang="ko-KR" altLang="en-US" sz="12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추가로 선생님</a:t>
            </a:r>
            <a:r>
              <a:rPr lang="en-US" altLang="ko-KR" dirty="0"/>
              <a:t>, </a:t>
            </a:r>
            <a:r>
              <a:rPr lang="ko-KR" altLang="en-US" dirty="0"/>
              <a:t>경찰관</a:t>
            </a:r>
            <a:r>
              <a:rPr lang="en-US" altLang="ko-KR" dirty="0"/>
              <a:t>, </a:t>
            </a:r>
            <a:r>
              <a:rPr lang="ko-KR" altLang="en-US" dirty="0"/>
              <a:t>간호사</a:t>
            </a:r>
            <a:r>
              <a:rPr lang="en-US" altLang="ko-KR" dirty="0"/>
              <a:t>, </a:t>
            </a:r>
            <a:r>
              <a:rPr lang="ko-KR" altLang="en-US" dirty="0"/>
              <a:t>미용사</a:t>
            </a:r>
            <a:r>
              <a:rPr lang="en-US" altLang="ko-KR" dirty="0"/>
              <a:t>, </a:t>
            </a:r>
            <a:r>
              <a:rPr lang="ko-KR" altLang="en-US" dirty="0"/>
              <a:t>농부</a:t>
            </a:r>
            <a:r>
              <a:rPr lang="en-US" altLang="ko-KR" dirty="0"/>
              <a:t>, </a:t>
            </a:r>
            <a:r>
              <a:rPr lang="ko-KR" altLang="en-US" dirty="0" smtClean="0"/>
              <a:t>어부</a:t>
            </a:r>
            <a:r>
              <a:rPr lang="en-US" altLang="ko-KR" dirty="0" smtClean="0"/>
              <a:t> </a:t>
            </a:r>
            <a:r>
              <a:rPr lang="ko-KR" altLang="en-US" dirty="0"/>
              <a:t>등등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 smtClean="0"/>
              <a:t>P. 14</a:t>
            </a:r>
            <a:r>
              <a:rPr lang="ko-KR" altLang="en-US" b="1" dirty="0" smtClean="0"/>
              <a:t>를 </a:t>
            </a:r>
            <a:r>
              <a:rPr lang="ko-KR" altLang="en-US" b="1" dirty="0"/>
              <a:t>펴세요</a:t>
            </a:r>
            <a:r>
              <a:rPr lang="en-US" altLang="ko-KR" b="1" dirty="0"/>
              <a:t>.</a:t>
            </a:r>
            <a:r>
              <a:rPr lang="ko-KR" altLang="en-US" b="1" dirty="0"/>
              <a:t> 표현 </a:t>
            </a:r>
            <a:r>
              <a:rPr lang="en-US" altLang="ko-KR" b="1" dirty="0"/>
              <a:t>“-</a:t>
            </a:r>
            <a:r>
              <a:rPr lang="ko-KR" altLang="en-US" b="1" dirty="0"/>
              <a:t>ㅂ니다</a:t>
            </a:r>
            <a:r>
              <a:rPr lang="en-US" altLang="ko-KR" b="1" dirty="0"/>
              <a:t>/</a:t>
            </a:r>
            <a:r>
              <a:rPr lang="ko-KR" altLang="en-US" b="1" dirty="0"/>
              <a:t>습니다</a:t>
            </a:r>
            <a:r>
              <a:rPr lang="en-US" altLang="ko-KR" b="1" dirty="0"/>
              <a:t>, </a:t>
            </a:r>
            <a:r>
              <a:rPr lang="ko-KR" altLang="en-US" b="1" dirty="0"/>
              <a:t>ㅂ니까</a:t>
            </a:r>
            <a:r>
              <a:rPr lang="en-US" altLang="ko-KR" b="1" dirty="0"/>
              <a:t>/</a:t>
            </a:r>
            <a:r>
              <a:rPr lang="ko-KR" altLang="en-US" b="1" dirty="0"/>
              <a:t>습니까</a:t>
            </a:r>
            <a:r>
              <a:rPr lang="en-US" altLang="ko-KR" b="1" dirty="0" smtClean="0"/>
              <a:t>?”</a:t>
            </a:r>
            <a:r>
              <a:rPr lang="ko-KR" altLang="en-US" b="1" dirty="0" smtClean="0"/>
              <a:t>를 </a:t>
            </a:r>
            <a:r>
              <a:rPr lang="ko-KR" altLang="en-US" b="1" dirty="0"/>
              <a:t>알아봅시다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980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ko-KR" altLang="en-US" b="1" dirty="0"/>
              <a:t>받침이 </a:t>
            </a:r>
            <a:r>
              <a:rPr lang="en-US" altLang="ko-KR" b="1" dirty="0"/>
              <a:t>‘</a:t>
            </a:r>
            <a:r>
              <a:rPr lang="ko-KR" altLang="en-US" b="1" dirty="0"/>
              <a:t>ㄹ</a:t>
            </a:r>
            <a:r>
              <a:rPr lang="en-US" altLang="ko-KR" b="1" dirty="0"/>
              <a:t>’</a:t>
            </a:r>
            <a:r>
              <a:rPr lang="ko-KR" altLang="en-US" b="1" dirty="0"/>
              <a:t>일 경우는 </a:t>
            </a:r>
            <a:r>
              <a:rPr lang="en-US" altLang="ko-KR" b="1" dirty="0"/>
              <a:t>–</a:t>
            </a:r>
            <a:r>
              <a:rPr lang="ko-KR" altLang="en-US" b="1" dirty="0"/>
              <a:t>ㅂ니다 사용</a:t>
            </a:r>
            <a:r>
              <a:rPr lang="en-US" altLang="ko-KR" b="1" dirty="0"/>
              <a:t>!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ko-KR" altLang="en-US" b="1" dirty="0"/>
              <a:t>예</a:t>
            </a:r>
            <a:r>
              <a:rPr lang="en-US" altLang="ko-KR" b="1" dirty="0"/>
              <a:t>) </a:t>
            </a:r>
            <a:r>
              <a:rPr lang="ko-KR" altLang="en-US" b="1" dirty="0"/>
              <a:t>만들다 →  만듭니다</a:t>
            </a:r>
            <a:r>
              <a:rPr lang="en-US" altLang="ko-KR" b="1" dirty="0"/>
              <a:t>, </a:t>
            </a:r>
            <a:r>
              <a:rPr lang="ko-KR" altLang="en-US" b="1" dirty="0"/>
              <a:t>만듭니까</a:t>
            </a:r>
            <a:r>
              <a:rPr lang="en-US" altLang="ko-KR" b="1" dirty="0"/>
              <a:t>?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ko-KR" b="1" dirty="0"/>
              <a:t>     </a:t>
            </a:r>
            <a:r>
              <a:rPr lang="ko-KR" altLang="en-US" b="1" dirty="0"/>
              <a:t>놀다 → 놉니다</a:t>
            </a:r>
            <a:r>
              <a:rPr lang="en-US" altLang="ko-KR" b="1" dirty="0"/>
              <a:t>, </a:t>
            </a:r>
            <a:r>
              <a:rPr lang="ko-KR" altLang="en-US" b="1" dirty="0"/>
              <a:t>놉니까</a:t>
            </a:r>
            <a:r>
              <a:rPr lang="en-US" altLang="ko-KR" b="1" dirty="0"/>
              <a:t>?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7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cphx?x=1jqt&amp;i=2tig8t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17.emf"/><Relationship Id="rId4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B3PyOEFXudk?feature=oembed" TargetMode="External"/><Relationship Id="rId6" Type="http://schemas.openxmlformats.org/officeDocument/2006/relationships/image" Target="../media/image25.jpeg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phx?x=1jqt&amp;i=2tig8t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lingt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1lb3?x=1jqt&amp;i=2tig8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quizlet.com/_8ccphx?x=1jqt&amp;i=2tig8t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https://www.youtube.com/embed/u-0WlunMzuE?feature=oembed" TargetMode="External"/><Relationship Id="rId1" Type="http://schemas.openxmlformats.org/officeDocument/2006/relationships/video" Target="https://www.youtube.com/embed/8gWgvpO0pws?feature=oembed" TargetMode="Externa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notesSlide" Target="../notesSlides/notesSlide2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7kTTmjg7b_w?feature=oembed" TargetMode="Externa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phx?x=1jqt&amp;i=2tig8t" TargetMode="External"/><Relationship Id="rId7" Type="http://schemas.openxmlformats.org/officeDocument/2006/relationships/hyperlink" Target="https://www.youtube.com/watch?v=u-0WlunMzuE&amp;feature=emb_title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8gWgvpO0pws&amp;feature=emb_title" TargetMode="External"/><Relationship Id="rId5" Type="http://schemas.openxmlformats.org/officeDocument/2006/relationships/hyperlink" Target="https://www.youtube.com/watch?v=B3PyOEFXudk&amp;feature=youtu.be" TargetMode="External"/><Relationship Id="rId4" Type="http://schemas.openxmlformats.org/officeDocument/2006/relationships/hyperlink" Target="https://www.youtube.com/watch?v=7kTTmjg7b_w&amp;feature=emb_titl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gradFill>
            <a:gsLst>
              <a:gs pos="40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69ECB123-7343-4A33-9B97-F20092BBCC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698941B5-CF90-4CA5-9834-512E230D75AC}"/>
              </a:ext>
            </a:extLst>
          </p:cNvPr>
          <p:cNvSpPr txBox="1">
            <a:spLocks/>
          </p:cNvSpPr>
          <p:nvPr/>
        </p:nvSpPr>
        <p:spPr>
          <a:xfrm>
            <a:off x="668866" y="440268"/>
            <a:ext cx="10854267" cy="196426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en-US" altLang="ko-KR" sz="3600" kern="0" dirty="0"/>
              <a:t>Quizlet</a:t>
            </a:r>
            <a:r>
              <a:rPr lang="ko-KR" altLang="en-US" sz="3600" kern="0" dirty="0"/>
              <a:t>을 통해 여러 방법으로 어휘를 공부해 봅시다</a:t>
            </a:r>
            <a:r>
              <a:rPr lang="en-US" altLang="ko-KR" sz="3600" kern="0" dirty="0"/>
              <a:t>. </a:t>
            </a:r>
            <a:endParaRPr lang="ko-KR" altLang="en-US" sz="3600" kern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C874AC9-4228-4B43-B142-02F3CABEECFB}"/>
              </a:ext>
            </a:extLst>
          </p:cNvPr>
          <p:cNvSpPr txBox="1"/>
          <p:nvPr/>
        </p:nvSpPr>
        <p:spPr>
          <a:xfrm>
            <a:off x="2777853" y="3296093"/>
            <a:ext cx="81618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hlinkClick r:id="rId2"/>
              </a:rPr>
              <a:t>Quizlet 1</a:t>
            </a:r>
            <a:r>
              <a:rPr lang="ko-KR" altLang="en-US" sz="4000" dirty="0">
                <a:hlinkClick r:id="rId2"/>
              </a:rPr>
              <a:t>과 어휘를 클릭하세요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0651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81D5EA51-AC76-4D9B-84BC-359B8C2CAF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5C66480-A15E-41E4-8AA3-B3828E819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47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F82EC305-B9AF-46BF-B5FB-1D95DE80B17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596DCB34-84B0-429D-99FD-017DA6F7B1D5}"/>
              </a:ext>
            </a:extLst>
          </p:cNvPr>
          <p:cNvSpPr txBox="1">
            <a:spLocks/>
          </p:cNvSpPr>
          <p:nvPr/>
        </p:nvSpPr>
        <p:spPr>
          <a:xfrm>
            <a:off x="881743" y="43399"/>
            <a:ext cx="10161814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ㅂ니다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/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습니다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, -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ㅂ니까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/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습니까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?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xmlns="" id="{F9BDC640-E07C-4F66-AB6D-D71CDB2C49A7}"/>
              </a:ext>
            </a:extLst>
          </p:cNvPr>
          <p:cNvSpPr txBox="1">
            <a:spLocks/>
          </p:cNvSpPr>
          <p:nvPr/>
        </p:nvSpPr>
        <p:spPr>
          <a:xfrm>
            <a:off x="203199" y="804945"/>
            <a:ext cx="11819467" cy="5377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ko-KR" altLang="en-US" dirty="0"/>
              <a:t>대중 앞에서 발표</a:t>
            </a:r>
            <a:r>
              <a:rPr lang="en-US" altLang="ko-KR" dirty="0"/>
              <a:t>, </a:t>
            </a:r>
            <a:r>
              <a:rPr lang="ko-KR" altLang="en-US" dirty="0"/>
              <a:t>연설하거나</a:t>
            </a:r>
            <a:r>
              <a:rPr lang="en-US" altLang="ko-KR" dirty="0"/>
              <a:t>, </a:t>
            </a:r>
            <a:r>
              <a:rPr lang="ko-KR" altLang="en-US" dirty="0"/>
              <a:t>면접</a:t>
            </a:r>
            <a:r>
              <a:rPr lang="en-US" altLang="ko-KR" dirty="0"/>
              <a:t>, </a:t>
            </a:r>
            <a:r>
              <a:rPr lang="ko-KR" altLang="en-US" dirty="0"/>
              <a:t>텔레비전 뉴스 등 격식적 상황이나 예의를 갖춰 이야기할 때 주로 사용하는 </a:t>
            </a:r>
            <a:r>
              <a:rPr lang="ko-KR" altLang="en-US" dirty="0" smtClean="0"/>
              <a:t>종결어미이다</a:t>
            </a:r>
            <a:r>
              <a:rPr lang="en-US" altLang="ko-KR" dirty="0"/>
              <a:t>. </a:t>
            </a:r>
            <a:r>
              <a:rPr lang="ko-KR" altLang="en-US" dirty="0"/>
              <a:t>질문할 </a:t>
            </a:r>
            <a:r>
              <a:rPr lang="ko-KR" altLang="en-US" dirty="0" smtClean="0"/>
              <a:t>때는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 </a:t>
            </a:r>
            <a:r>
              <a:rPr lang="en-US" altLang="ko-KR" dirty="0"/>
              <a:t>–</a:t>
            </a:r>
            <a:r>
              <a:rPr lang="ko-KR" altLang="en-US" dirty="0"/>
              <a:t>ㅂ니까</a:t>
            </a:r>
            <a:r>
              <a:rPr lang="en-US" altLang="ko-KR" dirty="0"/>
              <a:t>/</a:t>
            </a:r>
            <a:r>
              <a:rPr lang="ko-KR" altLang="en-US" dirty="0"/>
              <a:t>습니까</a:t>
            </a:r>
            <a:r>
              <a:rPr lang="en-US" altLang="ko-KR" dirty="0" smtClean="0"/>
              <a:t>?’</a:t>
            </a:r>
            <a:r>
              <a:rPr lang="ko-KR" altLang="en-US" dirty="0" smtClean="0"/>
              <a:t>를 </a:t>
            </a:r>
            <a:r>
              <a:rPr lang="ko-KR" altLang="en-US" dirty="0"/>
              <a:t>사용한다</a:t>
            </a:r>
            <a:r>
              <a:rPr lang="en-US" altLang="ko-KR" dirty="0"/>
              <a:t>.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3500" kern="0" dirty="0"/>
              <a:t>   </a:t>
            </a:r>
            <a:r>
              <a:rPr lang="en-US" altLang="ko-KR" sz="3200" kern="0" dirty="0"/>
              <a:t>V/A –</a:t>
            </a:r>
            <a:r>
              <a:rPr lang="ko-KR" altLang="en-US" sz="3200" kern="0" dirty="0"/>
              <a:t>ㅂ니다</a:t>
            </a:r>
            <a:r>
              <a:rPr lang="en-US" altLang="ko-KR" sz="3200" kern="0" dirty="0"/>
              <a:t>/</a:t>
            </a:r>
            <a:r>
              <a:rPr lang="ko-KR" altLang="en-US" sz="3200" kern="0" dirty="0"/>
              <a:t>습니다                                </a:t>
            </a:r>
            <a:r>
              <a:rPr lang="en-US" altLang="ko-KR" sz="3200" kern="0" dirty="0"/>
              <a:t>V/A –</a:t>
            </a:r>
            <a:r>
              <a:rPr lang="ko-KR" altLang="en-US" sz="3200" kern="0" dirty="0"/>
              <a:t>ㅂ니까</a:t>
            </a:r>
            <a:r>
              <a:rPr lang="en-US" altLang="ko-KR" sz="3200" kern="0" dirty="0"/>
              <a:t>/</a:t>
            </a:r>
            <a:r>
              <a:rPr lang="ko-KR" altLang="en-US" sz="3200" kern="0" dirty="0"/>
              <a:t>습니까</a:t>
            </a:r>
            <a:r>
              <a:rPr lang="en-US" altLang="ko-KR" sz="3200" kern="0" dirty="0"/>
              <a:t>?</a:t>
            </a:r>
          </a:p>
          <a:p>
            <a:pPr marL="114300" indent="0">
              <a:buNone/>
            </a:pPr>
            <a:r>
              <a:rPr lang="ko-KR" altLang="en-US" kern="0" dirty="0">
                <a:solidFill>
                  <a:srgbClr val="FF0000"/>
                </a:solidFill>
              </a:rPr>
              <a:t>받침 </a:t>
            </a:r>
            <a:r>
              <a:rPr lang="en-US" altLang="ko-KR" kern="0" dirty="0">
                <a:solidFill>
                  <a:srgbClr val="FF0000"/>
                </a:solidFill>
              </a:rPr>
              <a:t>O </a:t>
            </a:r>
            <a:r>
              <a:rPr lang="en-US" altLang="ko-KR" kern="0" dirty="0"/>
              <a:t>  </a:t>
            </a:r>
            <a:r>
              <a:rPr lang="ko-KR" altLang="en-US" kern="0" dirty="0">
                <a:solidFill>
                  <a:srgbClr val="FF0000"/>
                </a:solidFill>
              </a:rPr>
              <a:t>좋</a:t>
            </a:r>
            <a:r>
              <a:rPr lang="ko-KR" altLang="en-US" kern="0" dirty="0"/>
              <a:t>다  </a:t>
            </a:r>
            <a:r>
              <a:rPr lang="en-US" altLang="ko-KR" sz="4800" kern="0" dirty="0"/>
              <a:t>+</a:t>
            </a:r>
            <a:r>
              <a:rPr lang="en-US" altLang="ko-KR" kern="0" dirty="0"/>
              <a:t>  </a:t>
            </a:r>
            <a:r>
              <a:rPr lang="ko-KR" altLang="en-US" kern="0" dirty="0"/>
              <a:t>습니다  </a:t>
            </a:r>
            <a:r>
              <a:rPr lang="en-US" altLang="ko-KR" sz="4800" kern="0" dirty="0"/>
              <a:t>= </a:t>
            </a:r>
            <a:r>
              <a:rPr lang="ko-KR" altLang="en-US" kern="0" dirty="0">
                <a:solidFill>
                  <a:srgbClr val="FF0000"/>
                </a:solidFill>
              </a:rPr>
              <a:t>좋습니다</a:t>
            </a:r>
            <a:r>
              <a:rPr lang="en-US" altLang="ko-KR" kern="0" dirty="0"/>
              <a:t>             </a:t>
            </a:r>
            <a:r>
              <a:rPr lang="ko-KR" altLang="en-US" kern="0" dirty="0">
                <a:solidFill>
                  <a:srgbClr val="FF0000"/>
                </a:solidFill>
              </a:rPr>
              <a:t>덥</a:t>
            </a:r>
            <a:r>
              <a:rPr lang="ko-KR" altLang="en-US" kern="0" dirty="0"/>
              <a:t>다 </a:t>
            </a:r>
            <a:r>
              <a:rPr lang="en-US" altLang="ko-KR" kern="0" dirty="0"/>
              <a:t>+ </a:t>
            </a:r>
            <a:r>
              <a:rPr lang="ko-KR" altLang="en-US" kern="0" dirty="0"/>
              <a:t>습니까 </a:t>
            </a:r>
            <a:r>
              <a:rPr lang="en-US" altLang="ko-KR" kern="0" dirty="0"/>
              <a:t>=</a:t>
            </a:r>
            <a:r>
              <a:rPr lang="ko-KR" altLang="en-US" kern="0" dirty="0">
                <a:solidFill>
                  <a:srgbClr val="FF0000"/>
                </a:solidFill>
              </a:rPr>
              <a:t>덥습니까</a:t>
            </a:r>
            <a:r>
              <a:rPr lang="en-US" altLang="ko-KR" kern="0" dirty="0"/>
              <a:t>?</a:t>
            </a:r>
          </a:p>
          <a:p>
            <a:pPr marL="114300" indent="0">
              <a:buNone/>
            </a:pPr>
            <a:endParaRPr lang="en-US" altLang="ko-KR" kern="0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ko-KR" altLang="en-US" kern="0" dirty="0">
                <a:solidFill>
                  <a:srgbClr val="00B050"/>
                </a:solidFill>
              </a:rPr>
              <a:t>받침 </a:t>
            </a:r>
            <a:r>
              <a:rPr lang="en-US" altLang="ko-KR" kern="0" dirty="0">
                <a:solidFill>
                  <a:srgbClr val="00B050"/>
                </a:solidFill>
              </a:rPr>
              <a:t>X</a:t>
            </a:r>
            <a:r>
              <a:rPr lang="en-US" altLang="ko-KR" kern="0" dirty="0"/>
              <a:t>    </a:t>
            </a:r>
            <a:r>
              <a:rPr lang="ko-KR" altLang="en-US" kern="0" dirty="0">
                <a:solidFill>
                  <a:srgbClr val="00B050"/>
                </a:solidFill>
              </a:rPr>
              <a:t>하</a:t>
            </a:r>
            <a:r>
              <a:rPr lang="ko-KR" altLang="en-US" kern="0" dirty="0">
                <a:solidFill>
                  <a:schemeClr val="tx1"/>
                </a:solidFill>
              </a:rPr>
              <a:t>다  </a:t>
            </a:r>
            <a:r>
              <a:rPr lang="en-US" altLang="ko-KR" sz="4800" kern="0" dirty="0"/>
              <a:t>+</a:t>
            </a:r>
            <a:r>
              <a:rPr lang="en-US" altLang="ko-KR" kern="0" dirty="0"/>
              <a:t> 	</a:t>
            </a:r>
            <a:r>
              <a:rPr lang="ko-KR" altLang="en-US" kern="0" dirty="0"/>
              <a:t>ㅂ니다  </a:t>
            </a:r>
            <a:r>
              <a:rPr lang="en-US" altLang="ko-KR" sz="4800" kern="0" dirty="0"/>
              <a:t>=</a:t>
            </a:r>
            <a:r>
              <a:rPr lang="en-US" altLang="ko-KR" kern="0" dirty="0"/>
              <a:t> </a:t>
            </a:r>
            <a:r>
              <a:rPr lang="ko-KR" altLang="en-US" kern="0" dirty="0">
                <a:solidFill>
                  <a:srgbClr val="00B050"/>
                </a:solidFill>
              </a:rPr>
              <a:t>합니다                  가</a:t>
            </a:r>
            <a:r>
              <a:rPr lang="ko-KR" altLang="en-US" kern="0" dirty="0">
                <a:solidFill>
                  <a:schemeClr val="tx1"/>
                </a:solidFill>
              </a:rPr>
              <a:t>다</a:t>
            </a:r>
            <a:r>
              <a:rPr lang="ko-KR" altLang="en-US" kern="0" dirty="0">
                <a:solidFill>
                  <a:srgbClr val="00B050"/>
                </a:solidFill>
              </a:rPr>
              <a:t> </a:t>
            </a:r>
            <a:r>
              <a:rPr lang="en-US" altLang="ko-KR" kern="0" dirty="0">
                <a:solidFill>
                  <a:srgbClr val="00B050"/>
                </a:solidFill>
              </a:rPr>
              <a:t>+ </a:t>
            </a:r>
            <a:r>
              <a:rPr lang="ko-KR" altLang="en-US" kern="0" dirty="0">
                <a:solidFill>
                  <a:schemeClr val="tx1"/>
                </a:solidFill>
              </a:rPr>
              <a:t>ㅂ니까</a:t>
            </a:r>
            <a:r>
              <a:rPr lang="ko-KR" altLang="en-US" kern="0" dirty="0">
                <a:solidFill>
                  <a:srgbClr val="00B050"/>
                </a:solidFill>
              </a:rPr>
              <a:t> </a:t>
            </a:r>
            <a:r>
              <a:rPr lang="en-US" altLang="ko-KR" kern="0" dirty="0">
                <a:solidFill>
                  <a:srgbClr val="00B050"/>
                </a:solidFill>
              </a:rPr>
              <a:t>= </a:t>
            </a:r>
            <a:r>
              <a:rPr lang="ko-KR" altLang="en-US" kern="0" dirty="0">
                <a:solidFill>
                  <a:srgbClr val="00B050"/>
                </a:solidFill>
              </a:rPr>
              <a:t>갑니까</a:t>
            </a:r>
            <a:r>
              <a:rPr lang="en-US" altLang="ko-KR" kern="0" dirty="0">
                <a:solidFill>
                  <a:srgbClr val="00B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7878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E5B8CBF3-C81B-4F83-A5E2-5A5ACAF27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267" y="5137"/>
            <a:ext cx="9635065" cy="61829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639F906-1758-4B6E-92A4-E63F705D7F46}"/>
              </a:ext>
            </a:extLst>
          </p:cNvPr>
          <p:cNvSpPr txBox="1"/>
          <p:nvPr/>
        </p:nvSpPr>
        <p:spPr>
          <a:xfrm>
            <a:off x="4731624" y="3318788"/>
            <a:ext cx="2693940" cy="335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레베카입니다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42C1D1C-1985-4D72-A931-7BD210A42B0C}"/>
              </a:ext>
            </a:extLst>
          </p:cNvPr>
          <p:cNvSpPr txBox="1"/>
          <p:nvPr/>
        </p:nvSpPr>
        <p:spPr>
          <a:xfrm>
            <a:off x="4656667" y="4484859"/>
            <a:ext cx="3285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텔레비전을 봅니다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49EC44B-D2BD-4894-800B-4FF3E99E625E}"/>
              </a:ext>
            </a:extLst>
          </p:cNvPr>
          <p:cNvSpPr txBox="1"/>
          <p:nvPr/>
        </p:nvSpPr>
        <p:spPr>
          <a:xfrm>
            <a:off x="4620708" y="5651736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불고기가 맛있습니다</a:t>
            </a:r>
          </a:p>
        </p:txBody>
      </p:sp>
    </p:spTree>
    <p:extLst>
      <p:ext uri="{BB962C8B-B14F-4D97-AF65-F5344CB8AC3E}">
        <p14:creationId xmlns:p14="http://schemas.microsoft.com/office/powerpoint/2010/main" val="289344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EC4BC60-E288-455C-9F32-07FE108BC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7" y="1"/>
            <a:ext cx="12171364" cy="618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6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xmlns="" id="{CAFFDE5A-B418-4039-A536-12F51E657778}"/>
              </a:ext>
            </a:extLst>
          </p:cNvPr>
          <p:cNvSpPr txBox="1">
            <a:spLocks/>
          </p:cNvSpPr>
          <p:nvPr/>
        </p:nvSpPr>
        <p:spPr>
          <a:xfrm>
            <a:off x="881743" y="43399"/>
            <a:ext cx="10161814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N-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처럼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xmlns="" id="{FF707DB2-9BDA-4DE7-87B0-1FE05C742105}"/>
              </a:ext>
            </a:extLst>
          </p:cNvPr>
          <p:cNvSpPr txBox="1">
            <a:spLocks/>
          </p:cNvSpPr>
          <p:nvPr/>
        </p:nvSpPr>
        <p:spPr>
          <a:xfrm>
            <a:off x="215900" y="804945"/>
            <a:ext cx="11518902" cy="51894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ko-KR" altLang="en-US" sz="2400" dirty="0">
                <a:latin typeface="+mn-ea"/>
                <a:ea typeface="+mn-ea"/>
              </a:rPr>
              <a:t>명사 뒤에 붙어서 주어가 그 명사와 거의 같을 정도의 비슷함을 나타내는 경우에 쓰인다</a:t>
            </a:r>
            <a:r>
              <a:rPr lang="en-US" altLang="ko-KR" sz="2400" dirty="0">
                <a:latin typeface="+mn-ea"/>
                <a:ea typeface="+mn-ea"/>
              </a:rPr>
              <a:t>.  </a:t>
            </a:r>
            <a:r>
              <a:rPr lang="ko-KR" altLang="en-US" sz="2400" dirty="0">
                <a:latin typeface="+mn-ea"/>
                <a:ea typeface="+mn-ea"/>
              </a:rPr>
              <a:t>영어에서 </a:t>
            </a:r>
            <a:r>
              <a:rPr lang="en-US" altLang="ko-KR" sz="2400" dirty="0">
                <a:latin typeface="+mn-ea"/>
                <a:ea typeface="+mn-ea"/>
              </a:rPr>
              <a:t>‘like’,</a:t>
            </a:r>
            <a:r>
              <a:rPr lang="ko-KR" altLang="en-US" sz="2400" dirty="0">
                <a:latin typeface="+mn-ea"/>
                <a:ea typeface="+mn-ea"/>
              </a:rPr>
              <a:t> </a:t>
            </a:r>
            <a:r>
              <a:rPr lang="en-US" altLang="ko-KR" sz="2400" dirty="0">
                <a:latin typeface="+mn-ea"/>
                <a:ea typeface="+mn-ea"/>
              </a:rPr>
              <a:t>‘as…as’</a:t>
            </a:r>
            <a:r>
              <a:rPr lang="ko-KR" altLang="en-US" sz="2400" dirty="0">
                <a:latin typeface="+mn-ea"/>
                <a:ea typeface="+mn-ea"/>
              </a:rPr>
              <a:t>와 비슷하다</a:t>
            </a:r>
            <a:r>
              <a:rPr lang="en-US" altLang="ko-KR" sz="2400" dirty="0">
                <a:latin typeface="+mn-ea"/>
                <a:ea typeface="+mn-ea"/>
              </a:rPr>
              <a:t>.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2400" dirty="0">
                <a:latin typeface="+mn-ea"/>
                <a:ea typeface="+mn-ea"/>
              </a:rPr>
              <a:t> </a:t>
            </a:r>
            <a:r>
              <a:rPr lang="ko-KR" altLang="en-US" sz="2400" dirty="0">
                <a:latin typeface="+mn-ea"/>
                <a:ea typeface="+mn-ea"/>
              </a:rPr>
              <a:t>예</a:t>
            </a:r>
            <a:r>
              <a:rPr lang="en-US" altLang="ko-KR" sz="2400" dirty="0">
                <a:latin typeface="+mn-ea"/>
                <a:ea typeface="+mn-ea"/>
              </a:rPr>
              <a:t>) </a:t>
            </a:r>
            <a:r>
              <a:rPr lang="ko-KR" altLang="en-US" sz="2400" dirty="0">
                <a:latin typeface="+mn-ea"/>
                <a:ea typeface="+mn-ea"/>
              </a:rPr>
              <a:t>제 동생은 인형</a:t>
            </a:r>
            <a:r>
              <a:rPr lang="ko-KR" altLang="en-US" sz="2400" dirty="0">
                <a:solidFill>
                  <a:srgbClr val="FF0000"/>
                </a:solidFill>
                <a:latin typeface="+mn-ea"/>
                <a:ea typeface="+mn-ea"/>
              </a:rPr>
              <a:t>처럼</a:t>
            </a:r>
            <a:r>
              <a:rPr lang="ko-KR" altLang="en-US" sz="2400" dirty="0">
                <a:latin typeface="+mn-ea"/>
                <a:ea typeface="+mn-ea"/>
              </a:rPr>
              <a:t> 예뻐요</a:t>
            </a:r>
            <a:r>
              <a:rPr lang="en-US" altLang="ko-KR" sz="2400" dirty="0">
                <a:latin typeface="+mn-ea"/>
                <a:ea typeface="+mn-ea"/>
              </a:rPr>
              <a:t>. (My sister is </a:t>
            </a:r>
            <a:r>
              <a:rPr lang="en-US" altLang="ko-KR" sz="2400" dirty="0">
                <a:solidFill>
                  <a:srgbClr val="FF0000"/>
                </a:solidFill>
                <a:latin typeface="+mn-ea"/>
                <a:ea typeface="+mn-ea"/>
              </a:rPr>
              <a:t>as</a:t>
            </a:r>
            <a:r>
              <a:rPr lang="en-US" altLang="ko-KR" sz="2400" dirty="0">
                <a:latin typeface="+mn-ea"/>
                <a:ea typeface="+mn-ea"/>
              </a:rPr>
              <a:t> pretty </a:t>
            </a:r>
            <a:r>
              <a:rPr lang="en-US" altLang="ko-KR" sz="2400" dirty="0">
                <a:solidFill>
                  <a:srgbClr val="FF0000"/>
                </a:solidFill>
                <a:latin typeface="+mn-ea"/>
                <a:ea typeface="+mn-ea"/>
              </a:rPr>
              <a:t>as</a:t>
            </a:r>
            <a:r>
              <a:rPr lang="en-US" altLang="ko-KR" sz="2400" dirty="0">
                <a:latin typeface="+mn-ea"/>
                <a:ea typeface="+mn-ea"/>
              </a:rPr>
              <a:t> a doll.)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2400" dirty="0">
                <a:latin typeface="+mn-ea"/>
                <a:ea typeface="+mn-ea"/>
              </a:rPr>
              <a:t>        </a:t>
            </a:r>
            <a:r>
              <a:rPr lang="ko-KR" altLang="en-US" sz="2400" dirty="0">
                <a:latin typeface="+mn-ea"/>
                <a:ea typeface="+mn-ea"/>
              </a:rPr>
              <a:t>나는 가수</a:t>
            </a:r>
            <a:r>
              <a:rPr lang="ko-KR" altLang="en-US" sz="2400" dirty="0">
                <a:solidFill>
                  <a:srgbClr val="FF0000"/>
                </a:solidFill>
                <a:latin typeface="+mn-ea"/>
                <a:ea typeface="+mn-ea"/>
              </a:rPr>
              <a:t>처럼</a:t>
            </a:r>
            <a:r>
              <a:rPr lang="ko-KR" altLang="en-US" sz="2400" dirty="0">
                <a:latin typeface="+mn-ea"/>
                <a:ea typeface="+mn-ea"/>
              </a:rPr>
              <a:t> 노래를 잘하고 싶어요</a:t>
            </a:r>
            <a:r>
              <a:rPr lang="en-US" altLang="ko-KR" sz="2400" dirty="0">
                <a:latin typeface="+mn-ea"/>
                <a:ea typeface="+mn-ea"/>
              </a:rPr>
              <a:t>. (I</a:t>
            </a:r>
            <a:r>
              <a:rPr lang="ko-KR" altLang="en-US" sz="2400" dirty="0">
                <a:latin typeface="+mn-ea"/>
                <a:ea typeface="+mn-ea"/>
              </a:rPr>
              <a:t> </a:t>
            </a:r>
            <a:r>
              <a:rPr lang="en-US" altLang="ko-KR" sz="2400" dirty="0">
                <a:latin typeface="+mn-ea"/>
                <a:ea typeface="+mn-ea"/>
              </a:rPr>
              <a:t>want</a:t>
            </a:r>
            <a:r>
              <a:rPr lang="ko-KR" altLang="en-US" sz="2400" dirty="0">
                <a:latin typeface="+mn-ea"/>
                <a:ea typeface="+mn-ea"/>
              </a:rPr>
              <a:t> </a:t>
            </a:r>
            <a:r>
              <a:rPr lang="en-US" altLang="ko-KR" sz="2400" dirty="0">
                <a:latin typeface="+mn-ea"/>
                <a:ea typeface="+mn-ea"/>
              </a:rPr>
              <a:t>sing</a:t>
            </a:r>
            <a:r>
              <a:rPr lang="ko-KR" altLang="en-US" sz="2400" dirty="0">
                <a:latin typeface="+mn-ea"/>
                <a:ea typeface="+mn-ea"/>
              </a:rPr>
              <a:t> </a:t>
            </a:r>
            <a:r>
              <a:rPr lang="en-US" altLang="ko-KR" sz="2400" dirty="0">
                <a:solidFill>
                  <a:srgbClr val="FF0000"/>
                </a:solidFill>
                <a:latin typeface="+mn-ea"/>
                <a:ea typeface="+mn-ea"/>
              </a:rPr>
              <a:t>like</a:t>
            </a:r>
            <a:r>
              <a:rPr lang="ko-KR" altLang="en-US" sz="2400" dirty="0">
                <a:latin typeface="+mn-ea"/>
                <a:ea typeface="+mn-ea"/>
              </a:rPr>
              <a:t> </a:t>
            </a:r>
            <a:r>
              <a:rPr lang="en-US" altLang="ko-KR" sz="2400" dirty="0">
                <a:latin typeface="+mn-ea"/>
                <a:ea typeface="+mn-ea"/>
              </a:rPr>
              <a:t>a</a:t>
            </a:r>
            <a:r>
              <a:rPr lang="ko-KR" altLang="en-US" sz="2400" dirty="0">
                <a:latin typeface="+mn-ea"/>
                <a:ea typeface="+mn-ea"/>
              </a:rPr>
              <a:t> </a:t>
            </a:r>
            <a:r>
              <a:rPr lang="en-US" altLang="ko-KR" sz="2400" dirty="0">
                <a:latin typeface="+mn-ea"/>
                <a:ea typeface="+mn-ea"/>
              </a:rPr>
              <a:t>singer.)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2400" dirty="0">
                <a:latin typeface="+mn-ea"/>
                <a:ea typeface="+mn-ea"/>
              </a:rPr>
              <a:t>    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2400" dirty="0">
                <a:latin typeface="+mn-ea"/>
                <a:ea typeface="+mn-ea"/>
              </a:rPr>
              <a:t>  ★ N-</a:t>
            </a:r>
            <a:r>
              <a:rPr lang="ko-KR" altLang="en-US" sz="2400" dirty="0">
                <a:latin typeface="+mn-ea"/>
                <a:ea typeface="+mn-ea"/>
              </a:rPr>
              <a:t>같이 </a:t>
            </a:r>
            <a:r>
              <a:rPr lang="en-US" altLang="ko-KR" sz="2400" dirty="0">
                <a:latin typeface="+mn-ea"/>
                <a:ea typeface="+mn-ea"/>
              </a:rPr>
              <a:t>(N-</a:t>
            </a:r>
            <a:r>
              <a:rPr lang="ko-KR" altLang="en-US" sz="2400" dirty="0" err="1">
                <a:latin typeface="+mn-ea"/>
                <a:ea typeface="+mn-ea"/>
              </a:rPr>
              <a:t>처럼과</a:t>
            </a:r>
            <a:r>
              <a:rPr lang="ko-KR" altLang="en-US" sz="2400" dirty="0">
                <a:latin typeface="+mn-ea"/>
                <a:ea typeface="+mn-ea"/>
              </a:rPr>
              <a:t> 비슷하게 쓰이는 표현이다</a:t>
            </a:r>
            <a:r>
              <a:rPr lang="en-US" altLang="ko-KR" sz="2400" dirty="0">
                <a:latin typeface="+mn-ea"/>
                <a:ea typeface="+mn-ea"/>
              </a:rPr>
              <a:t>)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ko-KR" altLang="en-US" sz="2400" dirty="0">
                <a:latin typeface="+mn-ea"/>
                <a:ea typeface="+mn-ea"/>
              </a:rPr>
              <a:t>제 동생은 인형</a:t>
            </a:r>
            <a:r>
              <a:rPr lang="ko-KR" altLang="en-US" sz="2400" dirty="0">
                <a:solidFill>
                  <a:srgbClr val="FF0000"/>
                </a:solidFill>
                <a:latin typeface="+mn-ea"/>
                <a:ea typeface="+mn-ea"/>
              </a:rPr>
              <a:t>같이</a:t>
            </a:r>
            <a:r>
              <a:rPr lang="ko-KR" altLang="en-US" sz="2400" dirty="0">
                <a:latin typeface="+mn-ea"/>
                <a:ea typeface="+mn-ea"/>
              </a:rPr>
              <a:t> 예뻐요</a:t>
            </a:r>
            <a:r>
              <a:rPr lang="en-US" altLang="ko-KR" sz="2400" dirty="0">
                <a:latin typeface="+mn-ea"/>
                <a:ea typeface="+mn-ea"/>
              </a:rPr>
              <a:t>. ( O)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ko-KR" altLang="en-US" sz="2400" dirty="0">
                <a:latin typeface="+mn-ea"/>
                <a:ea typeface="+mn-ea"/>
              </a:rPr>
              <a:t>나는 가수</a:t>
            </a:r>
            <a:r>
              <a:rPr lang="ko-KR" altLang="en-US" sz="2400" dirty="0">
                <a:solidFill>
                  <a:srgbClr val="FF0000"/>
                </a:solidFill>
                <a:latin typeface="+mn-ea"/>
                <a:ea typeface="+mn-ea"/>
              </a:rPr>
              <a:t>같이</a:t>
            </a:r>
            <a:r>
              <a:rPr lang="ko-KR" altLang="en-US" sz="2400" dirty="0">
                <a:latin typeface="+mn-ea"/>
                <a:ea typeface="+mn-ea"/>
              </a:rPr>
              <a:t> 노래를 잘하고 싶어요</a:t>
            </a:r>
            <a:r>
              <a:rPr lang="en-US" altLang="ko-KR" sz="2400" dirty="0">
                <a:latin typeface="+mn-ea"/>
                <a:ea typeface="+mn-ea"/>
              </a:rPr>
              <a:t>.  ( O )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1600" kern="0" dirty="0">
                <a:latin typeface="+mn-ea"/>
                <a:ea typeface="+mn-ea"/>
              </a:rPr>
              <a:t>   </a:t>
            </a:r>
            <a:endParaRPr lang="en-US" altLang="ko-KR" sz="1600" kern="0" dirty="0">
              <a:solidFill>
                <a:srgbClr val="00B05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245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D58C15DF-49B4-4CF7-8E67-CEAE8DA83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1999" cy="61829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C969629-231D-47C7-AFF0-1B69D47F5AB5}"/>
              </a:ext>
            </a:extLst>
          </p:cNvPr>
          <p:cNvSpPr txBox="1"/>
          <p:nvPr/>
        </p:nvSpPr>
        <p:spPr>
          <a:xfrm>
            <a:off x="6519332" y="5226310"/>
            <a:ext cx="4538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가수처럼 노래를 잘해요</a:t>
            </a:r>
          </a:p>
        </p:txBody>
      </p:sp>
    </p:spTree>
    <p:extLst>
      <p:ext uri="{BB962C8B-B14F-4D97-AF65-F5344CB8AC3E}">
        <p14:creationId xmlns:p14="http://schemas.microsoft.com/office/powerpoint/2010/main" val="353548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43D5CF3-F2E4-4F79-AE49-01AFF6417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8" y="711200"/>
            <a:ext cx="12176913" cy="47339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BA5B8AC-8FF4-47DE-BAB0-D30F69B1E162}"/>
              </a:ext>
            </a:extLst>
          </p:cNvPr>
          <p:cNvSpPr txBox="1"/>
          <p:nvPr/>
        </p:nvSpPr>
        <p:spPr>
          <a:xfrm>
            <a:off x="6096000" y="2048933"/>
            <a:ext cx="4487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수영 선수처럼 수영을 잘해요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CDCD85-497D-4F3B-8D1E-852EACBA7153}"/>
              </a:ext>
            </a:extLst>
          </p:cNvPr>
          <p:cNvSpPr txBox="1"/>
          <p:nvPr/>
        </p:nvSpPr>
        <p:spPr>
          <a:xfrm>
            <a:off x="6096000" y="4240562"/>
            <a:ext cx="4487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화가처럼 그림을 잘 그려요</a:t>
            </a:r>
          </a:p>
        </p:txBody>
      </p:sp>
    </p:spTree>
    <p:extLst>
      <p:ext uri="{BB962C8B-B14F-4D97-AF65-F5344CB8AC3E}">
        <p14:creationId xmlns:p14="http://schemas.microsoft.com/office/powerpoint/2010/main" val="308552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0FC82F5F-6B2C-46C1-A4CD-4656A58DA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1995" y="0"/>
            <a:ext cx="8948009" cy="6182943"/>
          </a:xfrm>
          <a:prstGeom prst="rect">
            <a:avLst/>
          </a:prstGeom>
        </p:spPr>
      </p:pic>
      <p:pic>
        <p:nvPicPr>
          <p:cNvPr id="4" name="Track 002">
            <a:hlinkClick r:id="" action="ppaction://media"/>
            <a:extLst>
              <a:ext uri="{FF2B5EF4-FFF2-40B4-BE49-F238E27FC236}">
                <a16:creationId xmlns:a16="http://schemas.microsoft.com/office/drawing/2014/main" xmlns="" id="{6B4F6498-D614-4842-A3AC-C76843527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75333" y="546729"/>
            <a:ext cx="1104271" cy="1104271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5" name="타원 4">
            <a:extLst>
              <a:ext uri="{FF2B5EF4-FFF2-40B4-BE49-F238E27FC236}">
                <a16:creationId xmlns:a16="http://schemas.microsoft.com/office/drawing/2014/main" xmlns="" id="{8AF76D8F-6F2D-4CD7-BC95-7ED9F1C5DC8B}"/>
              </a:ext>
            </a:extLst>
          </p:cNvPr>
          <p:cNvSpPr/>
          <p:nvPr/>
        </p:nvSpPr>
        <p:spPr>
          <a:xfrm>
            <a:off x="2597179" y="2669824"/>
            <a:ext cx="292612" cy="2628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68CBF26-DDB6-4DBB-8A91-437AF7980018}"/>
              </a:ext>
            </a:extLst>
          </p:cNvPr>
          <p:cNvSpPr txBox="1"/>
          <p:nvPr/>
        </p:nvSpPr>
        <p:spPr>
          <a:xfrm>
            <a:off x="3945467" y="3636100"/>
            <a:ext cx="2302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요리사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695C03-AE2C-4E40-A22E-9FF52406A082}"/>
              </a:ext>
            </a:extLst>
          </p:cNvPr>
          <p:cNvSpPr txBox="1"/>
          <p:nvPr/>
        </p:nvSpPr>
        <p:spPr>
          <a:xfrm>
            <a:off x="4047067" y="4120875"/>
            <a:ext cx="1354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가수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1B2B561-ADA8-4B8D-B5D0-3F10E2AE324B}"/>
              </a:ext>
            </a:extLst>
          </p:cNvPr>
          <p:cNvSpPr txBox="1"/>
          <p:nvPr/>
        </p:nvSpPr>
        <p:spPr>
          <a:xfrm>
            <a:off x="6570133" y="4673599"/>
            <a:ext cx="1947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요리사</a:t>
            </a:r>
          </a:p>
        </p:txBody>
      </p:sp>
    </p:spTree>
    <p:extLst>
      <p:ext uri="{BB962C8B-B14F-4D97-AF65-F5344CB8AC3E}">
        <p14:creationId xmlns:p14="http://schemas.microsoft.com/office/powerpoint/2010/main" val="254177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863B98EE-101E-49BB-AD4A-BB770B925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176" y="20536"/>
            <a:ext cx="10345647" cy="616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9BFC8031-1615-49B7-A3FE-CAD7351D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86679"/>
            <a:ext cx="10515600" cy="5406196"/>
          </a:xfrm>
        </p:spPr>
        <p:txBody>
          <a:bodyPr>
            <a:normAutofit fontScale="77500" lnSpcReduction="20000"/>
          </a:bodyPr>
          <a:lstStyle/>
          <a:p>
            <a:pPr marL="514350" indent="-400050">
              <a:lnSpc>
                <a:spcPct val="170000"/>
              </a:lnSpc>
              <a:buNone/>
            </a:pPr>
            <a:r>
              <a:rPr lang="ko-KR" altLang="en-US" dirty="0"/>
              <a:t>      </a:t>
            </a:r>
            <a:r>
              <a:rPr lang="ko-KR" altLang="en-US" sz="3400" dirty="0"/>
              <a:t>선생님들의  편의를 위해 교재 자료 업로드와 여러 </a:t>
            </a:r>
            <a:r>
              <a:rPr lang="ko-KR" altLang="en-US" sz="3400" dirty="0" smtClean="0"/>
              <a:t>활동들을 제시하기 </a:t>
            </a:r>
            <a:r>
              <a:rPr lang="ko-KR" altLang="en-US" sz="3400" dirty="0"/>
              <a:t>위해 노력했습니다</a:t>
            </a:r>
            <a:r>
              <a:rPr lang="en-US" altLang="ko-KR" sz="3400" dirty="0"/>
              <a:t>. </a:t>
            </a:r>
            <a:r>
              <a:rPr lang="ko-KR" altLang="en-US" sz="3400" dirty="0"/>
              <a:t>필요하신 부분만 발췌해서 </a:t>
            </a:r>
            <a:r>
              <a:rPr lang="ko-KR" altLang="en-US" sz="3400" dirty="0" smtClean="0"/>
              <a:t>사용하셔도 </a:t>
            </a:r>
            <a:r>
              <a:rPr lang="ko-KR" altLang="en-US" sz="3400" dirty="0"/>
              <a:t>되고</a:t>
            </a:r>
            <a:r>
              <a:rPr lang="en-US" altLang="ko-KR" sz="3400" dirty="0"/>
              <a:t>, </a:t>
            </a:r>
            <a:r>
              <a:rPr lang="ko-KR" altLang="en-US" sz="3400" dirty="0"/>
              <a:t>각 교실에 맞게 추가</a:t>
            </a:r>
            <a:r>
              <a:rPr lang="en-US" altLang="ko-KR" sz="3400" dirty="0"/>
              <a:t>/</a:t>
            </a:r>
            <a:r>
              <a:rPr lang="ko-KR" altLang="en-US" sz="3400" dirty="0"/>
              <a:t>편집</a:t>
            </a:r>
            <a:r>
              <a:rPr lang="en-US" altLang="ko-KR" sz="3400" dirty="0"/>
              <a:t>/</a:t>
            </a:r>
            <a:r>
              <a:rPr lang="ko-KR" altLang="en-US" sz="3400" dirty="0"/>
              <a:t>삭제 가능합니다</a:t>
            </a:r>
            <a:r>
              <a:rPr lang="en-US" altLang="ko-KR" sz="3400" dirty="0"/>
              <a:t>. </a:t>
            </a:r>
          </a:p>
          <a:p>
            <a:pPr marL="514350" indent="-400050">
              <a:lnSpc>
                <a:spcPct val="150000"/>
              </a:lnSpc>
              <a:buNone/>
            </a:pPr>
            <a:r>
              <a:rPr lang="en-US" altLang="ko-KR" sz="3400" dirty="0"/>
              <a:t>   </a:t>
            </a:r>
          </a:p>
          <a:p>
            <a:pPr marL="514350" indent="-400050">
              <a:lnSpc>
                <a:spcPct val="170000"/>
              </a:lnSpc>
              <a:buNone/>
            </a:pPr>
            <a:r>
              <a:rPr lang="en-US" altLang="ko-KR" sz="3400" dirty="0"/>
              <a:t>      zoom</a:t>
            </a:r>
            <a:r>
              <a:rPr lang="ko-KR" altLang="en-US" sz="3400"/>
              <a:t>이나 </a:t>
            </a:r>
            <a:r>
              <a:rPr lang="ko-KR" altLang="en-US" sz="3400" smtClean="0"/>
              <a:t>화상 </a:t>
            </a:r>
            <a:r>
              <a:rPr lang="en-US" altLang="ko-KR" sz="3400" smtClean="0"/>
              <a:t>app</a:t>
            </a:r>
            <a:r>
              <a:rPr lang="ko-KR" altLang="en-US" sz="3400" dirty="0"/>
              <a:t>을 통해 수업을 하시는 선생님들께서도 계시지만 파워포인트에 오디오</a:t>
            </a:r>
            <a:r>
              <a:rPr lang="en-US" altLang="ko-KR" sz="3400" dirty="0"/>
              <a:t>, </a:t>
            </a:r>
            <a:r>
              <a:rPr lang="ko-KR" altLang="en-US" sz="3400" dirty="0"/>
              <a:t>비디오 삽입을 통한 수업을 하시는 경우에도 자료  </a:t>
            </a:r>
            <a:r>
              <a:rPr lang="ko-KR" altLang="en-US" sz="3400" dirty="0" smtClean="0"/>
              <a:t>활용에 </a:t>
            </a:r>
            <a:r>
              <a:rPr lang="ko-KR" altLang="en-US" sz="3400" dirty="0"/>
              <a:t>도움이 되었으면 합니다</a:t>
            </a:r>
            <a:r>
              <a:rPr lang="en-US" altLang="ko-KR" sz="3400" dirty="0"/>
              <a:t>.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</a:t>
            </a:r>
            <a:endParaRPr lang="en-US" sz="3400" dirty="0"/>
          </a:p>
        </p:txBody>
      </p:sp>
      <p:sp>
        <p:nvSpPr>
          <p:cNvPr id="5" name="별: 꼭짓점 5개 4">
            <a:extLst>
              <a:ext uri="{FF2B5EF4-FFF2-40B4-BE49-F238E27FC236}">
                <a16:creationId xmlns:a16="http://schemas.microsoft.com/office/drawing/2014/main" xmlns="" id="{2A6DB271-6E95-4C8D-BCEA-EC32FBDFB050}"/>
              </a:ext>
            </a:extLst>
          </p:cNvPr>
          <p:cNvSpPr/>
          <p:nvPr/>
        </p:nvSpPr>
        <p:spPr>
          <a:xfrm>
            <a:off x="944217" y="3939180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별: 꼭짓점 5개 5">
            <a:extLst>
              <a:ext uri="{FF2B5EF4-FFF2-40B4-BE49-F238E27FC236}">
                <a16:creationId xmlns:a16="http://schemas.microsoft.com/office/drawing/2014/main" xmlns="" id="{CE3B5664-63F3-4E2F-82C9-688486DB6B6C}"/>
              </a:ext>
            </a:extLst>
          </p:cNvPr>
          <p:cNvSpPr/>
          <p:nvPr/>
        </p:nvSpPr>
        <p:spPr>
          <a:xfrm>
            <a:off x="944217" y="1377570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F690C8E3-E0DC-4337-96CF-C5D35258A88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8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D7D1B9BA-5AD5-4FCA-AB4E-4F85FA2D2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418766" cy="618294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1CF79325-10CD-45DA-B819-4620C4072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3355" y="3809999"/>
            <a:ext cx="3773234" cy="237294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C07F9E50-FF8E-4609-A9AE-45BF321291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1320" y="1809514"/>
            <a:ext cx="3208125" cy="16194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947D6FD-E576-451C-B88D-961EF64013DB}"/>
              </a:ext>
            </a:extLst>
          </p:cNvPr>
          <p:cNvSpPr txBox="1"/>
          <p:nvPr/>
        </p:nvSpPr>
        <p:spPr>
          <a:xfrm>
            <a:off x="11542444" y="4526547"/>
            <a:ext cx="428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</a:rPr>
              <a:t>O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B911991-49A2-4ADC-9ED7-54FAB607AE8F}"/>
              </a:ext>
            </a:extLst>
          </p:cNvPr>
          <p:cNvSpPr txBox="1"/>
          <p:nvPr/>
        </p:nvSpPr>
        <p:spPr>
          <a:xfrm>
            <a:off x="11557855" y="5017454"/>
            <a:ext cx="428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</a:rPr>
              <a:t>O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DEB705C-23C7-46A4-BC8E-C59748476062}"/>
              </a:ext>
            </a:extLst>
          </p:cNvPr>
          <p:cNvSpPr txBox="1"/>
          <p:nvPr/>
        </p:nvSpPr>
        <p:spPr>
          <a:xfrm>
            <a:off x="11581447" y="5503336"/>
            <a:ext cx="428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</a:rPr>
              <a:t>X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17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AF22E089-CF79-4356-831F-5E9E4AEF8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81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EDC87119-7BA9-424C-9DE6-134656A28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6248400" cy="618631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6198DB28-EF77-4A62-A41B-34CACA9B1C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0" y="3674533"/>
            <a:ext cx="5943600" cy="2508410"/>
          </a:xfrm>
          <a:prstGeom prst="rect">
            <a:avLst/>
          </a:prstGeom>
        </p:spPr>
      </p:pic>
      <p:pic>
        <p:nvPicPr>
          <p:cNvPr id="5" name="온라인 미디어 4" title="￬ﾖﾴ￫ﾦﾰ￬ﾝﾴ￫ﾥﾼ ￬ﾜﾄ￭ﾕﾘ￬ﾗﾬ For Children - ￪﾿ﾈ Dream Official M/V">
            <a:hlinkClick r:id="" action="ppaction://media"/>
            <a:extLst>
              <a:ext uri="{FF2B5EF4-FFF2-40B4-BE49-F238E27FC236}">
                <a16:creationId xmlns:a16="http://schemas.microsoft.com/office/drawing/2014/main" xmlns="" id="{0FA1F8D1-CBAC-418C-A4B3-82CCBE38F7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172200" y="0"/>
            <a:ext cx="6019800" cy="353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92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FF667DE-F5A6-47A9-A883-05383B787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0"/>
            <a:ext cx="9652000" cy="61829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10B9C7C-1035-445F-B4FD-C4FF28298215}"/>
              </a:ext>
            </a:extLst>
          </p:cNvPr>
          <p:cNvSpPr txBox="1"/>
          <p:nvPr/>
        </p:nvSpPr>
        <p:spPr>
          <a:xfrm>
            <a:off x="3014133" y="5791200"/>
            <a:ext cx="1134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과학자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7035C4C-8EC2-4B30-9E0F-42B434AED675}"/>
              </a:ext>
            </a:extLst>
          </p:cNvPr>
          <p:cNvSpPr txBox="1"/>
          <p:nvPr/>
        </p:nvSpPr>
        <p:spPr>
          <a:xfrm>
            <a:off x="4859867" y="5791200"/>
            <a:ext cx="1134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영화배우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E02277-12FE-4B18-9BD2-B1181AFD8EBA}"/>
              </a:ext>
            </a:extLst>
          </p:cNvPr>
          <p:cNvSpPr txBox="1"/>
          <p:nvPr/>
        </p:nvSpPr>
        <p:spPr>
          <a:xfrm>
            <a:off x="6807200" y="5791200"/>
            <a:ext cx="1236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축구선수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E398378-7217-46BA-87B8-246C2D8A9B8D}"/>
              </a:ext>
            </a:extLst>
          </p:cNvPr>
          <p:cNvSpPr txBox="1"/>
          <p:nvPr/>
        </p:nvSpPr>
        <p:spPr>
          <a:xfrm>
            <a:off x="8703733" y="5791200"/>
            <a:ext cx="1134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요리사</a:t>
            </a:r>
          </a:p>
        </p:txBody>
      </p:sp>
    </p:spTree>
    <p:extLst>
      <p:ext uri="{BB962C8B-B14F-4D97-AF65-F5344CB8AC3E}">
        <p14:creationId xmlns:p14="http://schemas.microsoft.com/office/powerpoint/2010/main" val="427238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B572C52-16BC-4C66-98FA-3AD8AEDA6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54" y="0"/>
            <a:ext cx="9124891" cy="61829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33CC43B-6262-41DF-9AEB-E3E7434F8623}"/>
              </a:ext>
            </a:extLst>
          </p:cNvPr>
          <p:cNvSpPr txBox="1"/>
          <p:nvPr/>
        </p:nvSpPr>
        <p:spPr>
          <a:xfrm>
            <a:off x="6079063" y="1066798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가수가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BB8EC4E-C699-4AF6-ADC1-E960616F8CB3}"/>
              </a:ext>
            </a:extLst>
          </p:cNvPr>
          <p:cNvSpPr txBox="1"/>
          <p:nvPr/>
        </p:nvSpPr>
        <p:spPr>
          <a:xfrm>
            <a:off x="6096000" y="2506131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의사가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3B1F5D6-A3D1-4463-909A-B1728A714D98}"/>
              </a:ext>
            </a:extLst>
          </p:cNvPr>
          <p:cNvSpPr txBox="1"/>
          <p:nvPr/>
        </p:nvSpPr>
        <p:spPr>
          <a:xfrm>
            <a:off x="6180670" y="3996267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화가가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D0015D3-4164-454C-8E34-3F8E29D984E0}"/>
              </a:ext>
            </a:extLst>
          </p:cNvPr>
          <p:cNvSpPr txBox="1"/>
          <p:nvPr/>
        </p:nvSpPr>
        <p:spPr>
          <a:xfrm>
            <a:off x="6096005" y="5283198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소방관이</a:t>
            </a:r>
          </a:p>
        </p:txBody>
      </p:sp>
    </p:spTree>
    <p:extLst>
      <p:ext uri="{BB962C8B-B14F-4D97-AF65-F5344CB8AC3E}">
        <p14:creationId xmlns:p14="http://schemas.microsoft.com/office/powerpoint/2010/main" val="156046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C8ACE611-B6CB-4CBB-B6DA-6C6E96449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096000" cy="614680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7BCF3F67-97F7-461C-89E5-F3580A39E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16000"/>
            <a:ext cx="6095999" cy="5130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05CFD70-39AF-4180-B7A5-1DFEAFA2F3DA}"/>
              </a:ext>
            </a:extLst>
          </p:cNvPr>
          <p:cNvSpPr txBox="1"/>
          <p:nvPr/>
        </p:nvSpPr>
        <p:spPr>
          <a:xfrm>
            <a:off x="3911600" y="3758248"/>
            <a:ext cx="133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좋아합니다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772C25D-4529-48A7-9982-CD13B33D0A08}"/>
              </a:ext>
            </a:extLst>
          </p:cNvPr>
          <p:cNvSpPr txBox="1"/>
          <p:nvPr/>
        </p:nvSpPr>
        <p:spPr>
          <a:xfrm>
            <a:off x="3378485" y="5501810"/>
            <a:ext cx="133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춥습니다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37EA8F5-9092-4773-BC09-777D7E7D1B74}"/>
              </a:ext>
            </a:extLst>
          </p:cNvPr>
          <p:cNvSpPr txBox="1"/>
          <p:nvPr/>
        </p:nvSpPr>
        <p:spPr>
          <a:xfrm>
            <a:off x="9192126" y="1844842"/>
            <a:ext cx="1347537" cy="36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맛있습니다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EC9AA46-CD79-4A38-9E6F-45D7AA65F8C8}"/>
              </a:ext>
            </a:extLst>
          </p:cNvPr>
          <p:cNvSpPr txBox="1"/>
          <p:nvPr/>
        </p:nvSpPr>
        <p:spPr>
          <a:xfrm>
            <a:off x="10122568" y="3691467"/>
            <a:ext cx="1475874" cy="36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못합니다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E3EBE22-C1D2-49B8-BEC9-B8B79FF3C2C7}"/>
              </a:ext>
            </a:extLst>
          </p:cNvPr>
          <p:cNvSpPr txBox="1"/>
          <p:nvPr/>
        </p:nvSpPr>
        <p:spPr>
          <a:xfrm>
            <a:off x="10122568" y="5486399"/>
            <a:ext cx="1475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쳤습니다</a:t>
            </a:r>
          </a:p>
        </p:txBody>
      </p:sp>
    </p:spTree>
    <p:extLst>
      <p:ext uri="{BB962C8B-B14F-4D97-AF65-F5344CB8AC3E}">
        <p14:creationId xmlns:p14="http://schemas.microsoft.com/office/powerpoint/2010/main" val="112504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FCA1354-9BE9-4C5A-8AED-D5B3222C9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27"/>
          <a:stretch/>
        </p:blipFill>
        <p:spPr>
          <a:xfrm>
            <a:off x="0" y="0"/>
            <a:ext cx="6096000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1B7E0245-9014-4AD0-93AF-7D6201DE1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675057"/>
            <a:ext cx="6096000" cy="5507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B640271-8D71-45AC-8DEA-23BE1D893190}"/>
              </a:ext>
            </a:extLst>
          </p:cNvPr>
          <p:cNvSpPr txBox="1"/>
          <p:nvPr/>
        </p:nvSpPr>
        <p:spPr>
          <a:xfrm>
            <a:off x="3123344" y="3318822"/>
            <a:ext cx="1641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수영 선수처럼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EDC9B19-BE2F-4D19-869C-527E83F74683}"/>
              </a:ext>
            </a:extLst>
          </p:cNvPr>
          <p:cNvSpPr txBox="1"/>
          <p:nvPr/>
        </p:nvSpPr>
        <p:spPr>
          <a:xfrm>
            <a:off x="3384884" y="5286233"/>
            <a:ext cx="15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인형처럼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DAC54FF-0D30-4D28-B552-2AE5E5DAFA7D}"/>
              </a:ext>
            </a:extLst>
          </p:cNvPr>
          <p:cNvSpPr txBox="1"/>
          <p:nvPr/>
        </p:nvSpPr>
        <p:spPr>
          <a:xfrm>
            <a:off x="9256295" y="1420717"/>
            <a:ext cx="1475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요리사처럼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9229E54-2BA9-4242-A6F4-FF7D65C01AD2}"/>
              </a:ext>
            </a:extLst>
          </p:cNvPr>
          <p:cNvSpPr txBox="1"/>
          <p:nvPr/>
        </p:nvSpPr>
        <p:spPr>
          <a:xfrm>
            <a:off x="9256295" y="3341263"/>
            <a:ext cx="1475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가수처럼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0DBFDD9-DBAB-457C-B9E4-4308D0E7C827}"/>
              </a:ext>
            </a:extLst>
          </p:cNvPr>
          <p:cNvSpPr txBox="1"/>
          <p:nvPr/>
        </p:nvSpPr>
        <p:spPr>
          <a:xfrm>
            <a:off x="9256295" y="5089853"/>
            <a:ext cx="1475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화가처럼</a:t>
            </a:r>
          </a:p>
        </p:txBody>
      </p:sp>
    </p:spTree>
    <p:extLst>
      <p:ext uri="{BB962C8B-B14F-4D97-AF65-F5344CB8AC3E}">
        <p14:creationId xmlns:p14="http://schemas.microsoft.com/office/powerpoint/2010/main" val="191270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9F6B1E11-6674-4745-AF45-F86BA335C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8304645" cy="618294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57C95FC5-5CEE-4CEE-BBA9-139742A30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645" y="1185333"/>
            <a:ext cx="3887354" cy="499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7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838088A5-ACD1-4134-BCA2-B7436D9BD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0267"/>
            <a:ext cx="12174252" cy="513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7EE61D6E-4A77-45B2-8E01-1891452BE653}"/>
              </a:ext>
            </a:extLst>
          </p:cNvPr>
          <p:cNvSpPr txBox="1">
            <a:spLocks/>
          </p:cNvSpPr>
          <p:nvPr/>
        </p:nvSpPr>
        <p:spPr>
          <a:xfrm>
            <a:off x="1077685" y="184646"/>
            <a:ext cx="10036629" cy="13255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ko-KR" altLang="en-US" sz="5400" kern="0" dirty="0"/>
              <a:t> </a:t>
            </a:r>
            <a:r>
              <a:rPr lang="ko-KR" altLang="en-US" sz="5400" kern="0" dirty="0">
                <a:latin typeface="+mj-ea"/>
                <a:ea typeface="+mj-ea"/>
              </a:rPr>
              <a:t>숙제 예시</a:t>
            </a:r>
          </a:p>
        </p:txBody>
      </p:sp>
      <p:sp>
        <p:nvSpPr>
          <p:cNvPr id="4" name="Google Shape;100;p3">
            <a:extLst>
              <a:ext uri="{FF2B5EF4-FFF2-40B4-BE49-F238E27FC236}">
                <a16:creationId xmlns:a16="http://schemas.microsoft.com/office/drawing/2014/main" xmlns="" id="{1D52B7C0-0DB2-4031-8DF7-BFBD89503904}"/>
              </a:ext>
            </a:extLst>
          </p:cNvPr>
          <p:cNvSpPr txBox="1">
            <a:spLocks/>
          </p:cNvSpPr>
          <p:nvPr/>
        </p:nvSpPr>
        <p:spPr>
          <a:xfrm>
            <a:off x="802820" y="1510209"/>
            <a:ext cx="11334278" cy="467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1) </a:t>
            </a:r>
            <a:r>
              <a:rPr lang="ko-KR" altLang="en-US" sz="2300" kern="0" dirty="0">
                <a:latin typeface="+mn-ea"/>
                <a:ea typeface="+mn-ea"/>
              </a:rPr>
              <a:t>워크북 단원 </a:t>
            </a:r>
            <a:r>
              <a:rPr lang="en-US" altLang="ko-KR" sz="2300" kern="0" dirty="0">
                <a:latin typeface="+mn-ea"/>
                <a:ea typeface="+mn-ea"/>
              </a:rPr>
              <a:t>1</a:t>
            </a:r>
            <a:r>
              <a:rPr lang="ko-KR" altLang="en-US" sz="2300" kern="0" dirty="0">
                <a:latin typeface="+mn-ea"/>
                <a:ea typeface="+mn-ea"/>
              </a:rPr>
              <a:t>과 하기 </a:t>
            </a:r>
            <a:r>
              <a:rPr lang="en-US" altLang="ko-KR" sz="2300" kern="0" dirty="0" smtClean="0">
                <a:latin typeface="+mn-ea"/>
                <a:ea typeface="+mn-ea"/>
              </a:rPr>
              <a:t>P. 8-11</a:t>
            </a:r>
            <a:endParaRPr lang="en-US" altLang="ko-KR" sz="2300" kern="0" dirty="0">
              <a:latin typeface="+mn-ea"/>
              <a:ea typeface="+mn-ea"/>
            </a:endParaRP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2) Quizlet 1</a:t>
            </a:r>
            <a:r>
              <a:rPr lang="ko-KR" altLang="en-US" sz="2300" kern="0" dirty="0">
                <a:latin typeface="+mn-ea"/>
                <a:ea typeface="+mn-ea"/>
              </a:rPr>
              <a:t>과 어휘 복습 </a:t>
            </a:r>
            <a:r>
              <a:rPr lang="en-US" altLang="ko-KR" sz="2000" dirty="0">
                <a:hlinkClick r:id="rId3"/>
              </a:rPr>
              <a:t>https://quizlet.com/_8ccphx?x=1jqt&amp;i=2tig8t</a:t>
            </a:r>
            <a:endParaRPr lang="en-US" altLang="ko-KR" sz="200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3) </a:t>
            </a:r>
            <a:r>
              <a:rPr lang="ko-KR" altLang="en-US" sz="2300" kern="0" dirty="0">
                <a:latin typeface="+mn-ea"/>
                <a:ea typeface="+mn-ea"/>
              </a:rPr>
              <a:t>동화 원고지 따라 쓰기 </a:t>
            </a:r>
            <a:r>
              <a:rPr lang="en-US" altLang="ko-KR" sz="2300" kern="0" dirty="0">
                <a:latin typeface="+mn-ea"/>
                <a:ea typeface="+mn-ea"/>
              </a:rPr>
              <a:t>(</a:t>
            </a:r>
            <a:r>
              <a:rPr lang="ko-KR" altLang="en-US" sz="2300" kern="0" dirty="0">
                <a:latin typeface="+mn-ea"/>
                <a:ea typeface="+mn-ea"/>
              </a:rPr>
              <a:t>학생들에게 따로 첨부해서 보내 줍니다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4) </a:t>
            </a:r>
            <a:r>
              <a:rPr lang="ko-KR" altLang="en-US" sz="2300" kern="0" dirty="0">
                <a:latin typeface="+mn-ea"/>
                <a:ea typeface="+mn-ea"/>
              </a:rPr>
              <a:t>받아쓰기 공부하기 </a:t>
            </a:r>
            <a:r>
              <a:rPr lang="en-US" altLang="ko-KR" sz="2300" kern="0" dirty="0">
                <a:latin typeface="+mn-ea"/>
                <a:ea typeface="+mn-ea"/>
              </a:rPr>
              <a:t>(1</a:t>
            </a:r>
            <a:r>
              <a:rPr lang="ko-KR" altLang="en-US" sz="2300" kern="0" dirty="0">
                <a:latin typeface="+mn-ea"/>
                <a:ea typeface="+mn-ea"/>
              </a:rPr>
              <a:t>단원 읽기에 나오는 문장 </a:t>
            </a:r>
            <a:r>
              <a:rPr lang="en-US" altLang="ko-KR" sz="2300" kern="0" dirty="0">
                <a:latin typeface="+mn-ea"/>
                <a:ea typeface="+mn-ea"/>
              </a:rPr>
              <a:t>1~2</a:t>
            </a:r>
            <a:r>
              <a:rPr lang="ko-KR" altLang="en-US" sz="2300" kern="0" dirty="0">
                <a:latin typeface="+mn-ea"/>
                <a:ea typeface="+mn-ea"/>
              </a:rPr>
              <a:t>개 혹은 어휘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5) </a:t>
            </a:r>
            <a:r>
              <a:rPr lang="ko-KR" altLang="en-US" sz="2300" kern="0" dirty="0"/>
              <a:t>오늘의 속담 </a:t>
            </a:r>
            <a:r>
              <a:rPr lang="en-US" altLang="ko-KR" sz="2300" kern="0" dirty="0"/>
              <a:t>“</a:t>
            </a:r>
            <a:r>
              <a:rPr lang="ko-KR" altLang="en-US" sz="2300" kern="0" dirty="0"/>
              <a:t>우물 안 개구리</a:t>
            </a:r>
            <a:r>
              <a:rPr lang="en-US" altLang="ko-KR" sz="2300" kern="0" dirty="0"/>
              <a:t>” </a:t>
            </a:r>
            <a:r>
              <a:rPr lang="ko-KR" altLang="en-US" sz="2300" kern="0" smtClean="0"/>
              <a:t>외우기 </a:t>
            </a:r>
            <a:r>
              <a:rPr lang="en-US" altLang="ko-KR" sz="2300" kern="0" smtClean="0"/>
              <a:t>(</a:t>
            </a:r>
            <a:r>
              <a:rPr lang="ko-KR" altLang="en-US" sz="2300" kern="0" dirty="0"/>
              <a:t>받아쓰기 문장으로 출제해도 좋습니다</a:t>
            </a:r>
            <a:r>
              <a:rPr lang="en-US" altLang="ko-KR" sz="2300" kern="0" dirty="0"/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6) </a:t>
            </a:r>
            <a:r>
              <a:rPr lang="ko-KR" altLang="en-US" sz="2300" kern="0" dirty="0"/>
              <a:t>한국어 교재 </a:t>
            </a:r>
            <a:r>
              <a:rPr lang="en-US" altLang="ko-KR" sz="2300" kern="0" dirty="0" smtClean="0"/>
              <a:t>P. 17</a:t>
            </a:r>
            <a:r>
              <a:rPr lang="ko-KR" altLang="en-US" sz="2300" kern="0" dirty="0"/>
              <a:t>의 문제 </a:t>
            </a:r>
            <a:r>
              <a:rPr lang="en-US" altLang="ko-KR" sz="2300" kern="0" dirty="0"/>
              <a:t>2</a:t>
            </a:r>
            <a:r>
              <a:rPr lang="ko-KR" altLang="en-US" sz="2300" kern="0" dirty="0"/>
              <a:t>의 대답을 쓰고  </a:t>
            </a:r>
            <a:r>
              <a:rPr lang="en-US" altLang="ko-KR" sz="2300" kern="0" dirty="0">
                <a:hlinkClick r:id="rId4"/>
              </a:rPr>
              <a:t>https://www.lingt.com/</a:t>
            </a: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    </a:t>
            </a:r>
            <a:r>
              <a:rPr lang="ko-KR" altLang="en-US" sz="2300" kern="0" dirty="0"/>
              <a:t>들어가서 본인의 목소리로 녹음한 뒤 </a:t>
            </a:r>
            <a:r>
              <a:rPr lang="en-US" altLang="ko-KR" sz="2300" kern="0" dirty="0"/>
              <a:t>submit</a:t>
            </a:r>
            <a:r>
              <a:rPr lang="ko-KR" altLang="en-US" sz="2300" kern="0" dirty="0"/>
              <a:t>을 누르세요</a:t>
            </a:r>
            <a:r>
              <a:rPr lang="en-US" altLang="ko-KR" sz="2300" kern="0" dirty="0"/>
              <a:t>. </a:t>
            </a:r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300" kern="0" dirty="0"/>
          </a:p>
        </p:txBody>
      </p:sp>
    </p:spTree>
    <p:extLst>
      <p:ext uri="{BB962C8B-B14F-4D97-AF65-F5344CB8AC3E}">
        <p14:creationId xmlns:p14="http://schemas.microsoft.com/office/powerpoint/2010/main" val="221625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51A7B128-E825-4934-B865-CE5D669A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4000" b="1" dirty="0"/>
              <a:t>Warm-up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options</a:t>
            </a:r>
            <a:endParaRPr lang="en-US" sz="2800" b="1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90B1CC0B-706B-43D3-8C62-F8EC1BD3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01646"/>
          </a:xfrm>
          <a:solidFill>
            <a:schemeClr val="lt1"/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ko-KR" altLang="en-US" sz="2400" dirty="0"/>
              <a:t>학생들과 서로 소개하기</a:t>
            </a:r>
            <a:endParaRPr lang="en-US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altLang="ko-KR" sz="2400" dirty="0"/>
              <a:t> </a:t>
            </a:r>
            <a:r>
              <a:rPr lang="ko-KR" altLang="en-US" sz="2400" dirty="0"/>
              <a:t>오늘의 속담</a:t>
            </a:r>
            <a:r>
              <a:rPr lang="en-US" altLang="ko-KR" sz="2400" dirty="0"/>
              <a:t>: </a:t>
            </a:r>
            <a:r>
              <a:rPr lang="ko-KR" altLang="en-US" sz="2400" dirty="0"/>
              <a:t>매주 속담 하나씩 소개하고 재미있는 뜻풀이 동영상도 같이 봅니다</a:t>
            </a:r>
            <a:r>
              <a:rPr lang="en-US" altLang="ko-KR" sz="2400" dirty="0"/>
              <a:t>.    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ko-KR" sz="2400" dirty="0"/>
              <a:t> Quizlet</a:t>
            </a:r>
            <a:r>
              <a:rPr lang="ko-KR" altLang="en-US" sz="2400" dirty="0"/>
              <a:t>을 통해 </a:t>
            </a:r>
            <a:r>
              <a:rPr lang="en-US" altLang="ko-KR" sz="2400" dirty="0"/>
              <a:t>1 </a:t>
            </a:r>
            <a:r>
              <a:rPr lang="ko-KR" altLang="en-US" sz="2400" dirty="0"/>
              <a:t>단원 어휘를 예습할 수 있습니다</a:t>
            </a:r>
            <a:r>
              <a:rPr lang="en-US" altLang="ko-KR" sz="2400" dirty="0"/>
              <a:t>.</a:t>
            </a:r>
            <a:r>
              <a:rPr lang="en-US" sz="2400" dirty="0">
                <a:hlinkClick r:id="rId3"/>
              </a:rPr>
              <a:t>  </a:t>
            </a:r>
          </a:p>
          <a:p>
            <a:pPr marL="569913" indent="0">
              <a:lnSpc>
                <a:spcPct val="150000"/>
              </a:lnSpc>
              <a:buNone/>
            </a:pPr>
            <a:r>
              <a:rPr lang="en-US" altLang="ko-KR" sz="2400" dirty="0">
                <a:hlinkClick r:id="rId4"/>
              </a:rPr>
              <a:t>https://quizlet.com/_8ccphx?x=1jqt&amp;i=2tig8t</a:t>
            </a:r>
            <a:endParaRPr lang="en-US" altLang="ko-KR" sz="2400" dirty="0"/>
          </a:p>
          <a:p>
            <a:pPr>
              <a:buFont typeface="Wingdings" panose="05000000000000000000" pitchFamily="2" charset="2"/>
              <a:buChar char="q"/>
            </a:pPr>
            <a:endParaRPr lang="en-US" altLang="ko-KR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6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3">
            <a:extLst>
              <a:ext uri="{FF2B5EF4-FFF2-40B4-BE49-F238E27FC236}">
                <a16:creationId xmlns:a16="http://schemas.microsoft.com/office/drawing/2014/main" xmlns="" id="{82ECAEA0-DC3F-4000-A23F-A3091926AB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400" kern="0" dirty="0"/>
              <a:t>한국어 교재 외 수업 자료 </a:t>
            </a:r>
            <a:r>
              <a:rPr lang="en-US" altLang="ko-KR" sz="4400" kern="0" dirty="0"/>
              <a:t>(optional)</a:t>
            </a:r>
            <a:endParaRPr lang="en-US" sz="4400" kern="0" dirty="0"/>
          </a:p>
        </p:txBody>
      </p:sp>
      <p:sp>
        <p:nvSpPr>
          <p:cNvPr id="7" name="Google Shape;100;p3">
            <a:extLst>
              <a:ext uri="{FF2B5EF4-FFF2-40B4-BE49-F238E27FC236}">
                <a16:creationId xmlns:a16="http://schemas.microsoft.com/office/drawing/2014/main" xmlns="" id="{6EAF6C41-99AB-4206-BE01-FDE3A85FBB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6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2800" kern="0" dirty="0"/>
              <a:t>매주 수업 시간 혹은 숙제로 짧은 동화를 읽고 동화를 원고지에   </a:t>
            </a:r>
            <a:endParaRPr lang="en-US" altLang="ko-KR" sz="2800" kern="0" dirty="0"/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  따라 써 보기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역사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전래 동화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800" kern="0">
                <a:latin typeface="Arial" panose="020B0604020202020204" pitchFamily="34" charset="0"/>
                <a:cs typeface="Arial" panose="020B0604020202020204" pitchFamily="34" charset="0"/>
              </a:rPr>
              <a:t>동영상을 </a:t>
            </a:r>
            <a:r>
              <a:rPr lang="ko-KR" altLang="en-US" sz="2800" kern="0" smtClean="0">
                <a:latin typeface="Arial" panose="020B0604020202020204" pitchFamily="34" charset="0"/>
                <a:cs typeface="Arial" panose="020B0604020202020204" pitchFamily="34" charset="0"/>
              </a:rPr>
              <a:t>보여 주고 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질문에 답해 보기  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발음 공부하기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8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69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B08C79B4-BA2A-42E4-924D-67D23A8DEE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904"/>
          <a:stretch/>
        </p:blipFill>
        <p:spPr>
          <a:xfrm>
            <a:off x="1" y="0"/>
            <a:ext cx="5807242" cy="618294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FC3D1B9C-AD90-432C-A35E-6D5B67E70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663923"/>
            <a:ext cx="6095999" cy="382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AE554F22-33BA-4F68-BC06-E20D321E9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5229726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75A13AF4-3D16-4160-9761-C7303273C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9728" y="272716"/>
            <a:ext cx="6962271" cy="591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3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DB44E4D-B803-4CC6-AC01-7F18A1C7D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350608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869ACF4A-8D80-4F15-84DE-E9112AF93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7861" y="0"/>
            <a:ext cx="5894139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51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AB835EDD-A9E6-4BA5-B233-0051A804A9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49" r="12453"/>
          <a:stretch/>
        </p:blipFill>
        <p:spPr>
          <a:xfrm>
            <a:off x="0" y="0"/>
            <a:ext cx="6817895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7BED46C1-7D41-4203-968F-C7B18DFE11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389"/>
          <a:stretch/>
        </p:blipFill>
        <p:spPr>
          <a:xfrm>
            <a:off x="6946232" y="0"/>
            <a:ext cx="5245768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2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1A62D1-5658-4C4B-89F7-20981DC1066B}"/>
              </a:ext>
            </a:extLst>
          </p:cNvPr>
          <p:cNvSpPr txBox="1"/>
          <p:nvPr/>
        </p:nvSpPr>
        <p:spPr>
          <a:xfrm>
            <a:off x="2213819" y="609596"/>
            <a:ext cx="7363321" cy="8309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/>
              <a:t>재미있는 한국사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3D6B96-7761-41F1-8AA7-DEF00CBD8487}"/>
              </a:ext>
            </a:extLst>
          </p:cNvPr>
          <p:cNvSpPr txBox="1"/>
          <p:nvPr/>
        </p:nvSpPr>
        <p:spPr>
          <a:xfrm>
            <a:off x="770021" y="2390273"/>
            <a:ext cx="10651958" cy="295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★ 초등학생 저학년을 기준으로 해서 고조선부터 현재까지 역사 동화를 이용하여 신화와 전설 등 흥미 위주로 간단히 소개하면서 관련 어휘에 익숙해지는 것을 목표로 합니다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294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온라인 미디어 3" title="￪ﾳﾰ￬ﾝﾴ ￬ﾂﾬ￫ﾞﾌ￬ﾜﾼ￫ﾡﾜ ￫ﾳﾀ￬ﾋﾠ￭ﾖﾈ￫ﾋﾤ￪ﾳﾠ? ￪ﾳﾠ￬ﾡﾰ￬ﾄﾠ￬ﾝﾄ ￬ﾄﾸ￬ﾚﾰ￬ﾋﾠ ￫ﾋﾨ￪ﾵﾰ￬ﾙﾕ￪ﾲﾀ ￬ﾋﾠ￭ﾙﾔ￬ﾝﾘ ￬ﾧﾄ￬ﾋﾤ ￭ﾌﾌ￭ﾗﾤ￬ﾳﾐ￫ﾳﾴ￪ﾸﾰ! ￢ﾘﾅ￬ﾧﾀ￫ﾋﾈ￭ﾂﾤ￬ﾦﾈ">
            <a:hlinkClick r:id="" action="ppaction://media"/>
            <a:extLst>
              <a:ext uri="{FF2B5EF4-FFF2-40B4-BE49-F238E27FC236}">
                <a16:creationId xmlns:a16="http://schemas.microsoft.com/office/drawing/2014/main" xmlns="" id="{E83F5D53-DCB2-49A9-80F1-D4AD250E962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1090312"/>
            <a:ext cx="5977467" cy="5092631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5" name="온라인 미디어 4" title="￬ﾱﾅ￬ﾝﾽ￬ﾖﾴ￬ﾣﾼ￫ﾊﾔ ￪ﾵﾬ￬ﾗﾰ￫ﾏﾙ￭ﾙﾔ ￭ﾕﾜ￪ﾵﾭ￬ﾗﾭ￬ﾂﾬ￫ﾏﾙ￭ﾙﾔ ￬ﾝﾸ￪ﾰﾄ￬ﾝﾘ ￫ﾐﾜ ￪ﾳﾰ￪ﾳﾼ ￫ﾋﾨ￪ﾶﾁ￬ﾙﾕ￪ﾲﾀ">
            <a:hlinkClick r:id="" action="ppaction://media"/>
            <a:extLst>
              <a:ext uri="{FF2B5EF4-FFF2-40B4-BE49-F238E27FC236}">
                <a16:creationId xmlns:a16="http://schemas.microsoft.com/office/drawing/2014/main" xmlns="" id="{D07F8806-22C5-47E5-BA16-9E9FE282CA72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6573035" y="1090312"/>
            <a:ext cx="5618965" cy="5092631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83C7103-5A82-4D5D-AA7D-753F6FDA566D}"/>
              </a:ext>
            </a:extLst>
          </p:cNvPr>
          <p:cNvSpPr txBox="1"/>
          <p:nvPr/>
        </p:nvSpPr>
        <p:spPr>
          <a:xfrm>
            <a:off x="203200" y="118531"/>
            <a:ext cx="10786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effectLst>
                  <a:outerShdw blurRad="50800" dist="50800" dir="5400000" algn="ctr" rotWithShape="0">
                    <a:schemeClr val="accent1">
                      <a:lumMod val="40000"/>
                      <a:lumOff val="60000"/>
                    </a:schemeClr>
                  </a:outerShdw>
                </a:effectLst>
              </a:rPr>
              <a:t>고조선의 건국 신화</a:t>
            </a:r>
          </a:p>
        </p:txBody>
      </p:sp>
    </p:spTree>
    <p:extLst>
      <p:ext uri="{BB962C8B-B14F-4D97-AF65-F5344CB8AC3E}">
        <p14:creationId xmlns:p14="http://schemas.microsoft.com/office/powerpoint/2010/main" val="209872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78AC1788-37E2-42F8-9179-8F5048B0EC7B}"/>
              </a:ext>
            </a:extLst>
          </p:cNvPr>
          <p:cNvSpPr/>
          <p:nvPr/>
        </p:nvSpPr>
        <p:spPr>
          <a:xfrm>
            <a:off x="-1" y="16043"/>
            <a:ext cx="12191999" cy="6668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latinLnBrk="1">
              <a:lnSpc>
                <a:spcPct val="115000"/>
              </a:lnSpc>
              <a:spcAft>
                <a:spcPts val="1000"/>
              </a:spcAft>
              <a:buAutoNum type="arabicParenR"/>
            </a:pPr>
            <a:r>
              <a:rPr lang="ko-KR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환웅이 인간 세상으로 내려올 때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 </a:t>
            </a:r>
            <a:r>
              <a:rPr lang="ko-KR" altLang="en-US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따라온 세 명의 신들은 누구입니까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endParaRPr lang="ko-KR" altLang="ko-KR" sz="2000" kern="100" dirty="0">
              <a:latin typeface="+mn-ea"/>
              <a:cs typeface="Times New Roman" panose="02020603050405020304" pitchFamily="18" charset="0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2) </a:t>
            </a:r>
            <a:r>
              <a:rPr lang="ko-KR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곰과 호랑이가 인간이 되기 위해 해야 되는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 </a:t>
            </a:r>
            <a:r>
              <a:rPr lang="ko-KR" altLang="en-US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것이 무엇입니까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endParaRPr lang="ko-KR" altLang="ko-KR" sz="2000" kern="100" dirty="0">
              <a:latin typeface="+mn-ea"/>
              <a:cs typeface="Times New Roman" panose="02020603050405020304" pitchFamily="18" charset="0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3) </a:t>
            </a:r>
            <a:r>
              <a:rPr lang="ko-KR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곰은 </a:t>
            </a:r>
            <a:r>
              <a:rPr lang="ko-KR" altLang="ko-KR" sz="2000" kern="0" dirty="0" err="1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누구로</a:t>
            </a:r>
            <a:r>
              <a:rPr lang="ko-KR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 변했나</a:t>
            </a:r>
            <a:r>
              <a:rPr lang="ko-KR" altLang="en-US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요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  <a:endParaRPr lang="ko-KR" altLang="ko-KR" sz="2000" kern="100" dirty="0">
              <a:latin typeface="+mn-ea"/>
              <a:cs typeface="Times New Roman" panose="02020603050405020304" pitchFamily="18" charset="0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endParaRPr lang="en-US" altLang="ko-KR" sz="2000" kern="0" dirty="0">
              <a:solidFill>
                <a:srgbClr val="000000"/>
              </a:solidFill>
              <a:latin typeface="+mn-ea"/>
              <a:cs typeface="Gulim" panose="020B0600000101010101" pitchFamily="34" charset="-127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4) </a:t>
            </a:r>
            <a:r>
              <a:rPr lang="ko-KR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웅녀가 낳은 아들의 이름은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 </a:t>
            </a:r>
            <a:r>
              <a:rPr lang="ko-KR" altLang="en-US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무엇인가요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  <a:endParaRPr lang="ko-KR" altLang="ko-KR" sz="2000" kern="100" dirty="0">
              <a:latin typeface="+mn-ea"/>
              <a:cs typeface="Times New Roman" panose="02020603050405020304" pitchFamily="18" charset="0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endParaRPr lang="en-US" altLang="ko-KR" sz="2000" kern="0" dirty="0">
              <a:solidFill>
                <a:srgbClr val="000000"/>
              </a:solidFill>
              <a:latin typeface="+mn-ea"/>
              <a:cs typeface="Gulim" panose="020B0600000101010101" pitchFamily="34" charset="-127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5)</a:t>
            </a:r>
            <a:r>
              <a:rPr lang="ko-KR" altLang="ko-KR" sz="200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 </a:t>
            </a:r>
            <a:r>
              <a:rPr lang="ko-KR" altLang="ko-KR" sz="2000" dirty="0" err="1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단군왕검이</a:t>
            </a:r>
            <a:r>
              <a:rPr lang="ko-KR" altLang="ko-KR" sz="200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 세운 나라 이름</a:t>
            </a:r>
            <a:r>
              <a:rPr lang="ko-KR" altLang="en-US" sz="200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은 무엇인가요</a:t>
            </a:r>
            <a:r>
              <a:rPr lang="en-US" altLang="ko-KR" sz="200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endParaRPr lang="ko-KR" altLang="ko-KR" sz="2000" kern="100" dirty="0">
              <a:latin typeface="+mn-ea"/>
              <a:cs typeface="Times New Roman" panose="02020603050405020304" pitchFamily="18" charset="0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6) </a:t>
            </a:r>
            <a:r>
              <a:rPr lang="ko-KR" altLang="en-US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홍익인간의 뜻은 무엇인가요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endParaRPr lang="en-US" altLang="ko-KR" sz="2000" kern="0" dirty="0">
              <a:solidFill>
                <a:srgbClr val="000000"/>
              </a:solidFill>
              <a:latin typeface="+mn-ea"/>
              <a:cs typeface="Gulim" panose="020B0600000101010101" pitchFamily="34" charset="-127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7) </a:t>
            </a:r>
            <a:r>
              <a:rPr lang="ko-KR" altLang="en-US" sz="2000" kern="0" dirty="0" smtClean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개천절 </a:t>
            </a:r>
            <a:r>
              <a:rPr lang="en-US" altLang="ko-KR" sz="2000" kern="0" dirty="0" smtClean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(</a:t>
            </a:r>
            <a:r>
              <a:rPr lang="ko-KR" altLang="en-US" sz="2000" kern="0" dirty="0" err="1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단군왕검이</a:t>
            </a:r>
            <a:r>
              <a:rPr lang="ko-KR" altLang="en-US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 고조선을 세운 것을 기념하는 날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)</a:t>
            </a:r>
            <a:r>
              <a:rPr lang="ko-KR" altLang="en-US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은 </a:t>
            </a:r>
            <a:r>
              <a:rPr lang="ko-KR" altLang="en-US" sz="2000" kern="0" dirty="0" err="1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언제입니까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    </a:t>
            </a:r>
          </a:p>
          <a:p>
            <a:endParaRPr lang="ko-KR" altLang="en-US" sz="2000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9B0862C-1F1B-43AC-90E8-C07D4F6C990C}"/>
              </a:ext>
            </a:extLst>
          </p:cNvPr>
          <p:cNvSpPr txBox="1"/>
          <p:nvPr/>
        </p:nvSpPr>
        <p:spPr>
          <a:xfrm>
            <a:off x="304800" y="465220"/>
            <a:ext cx="596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비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바람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구름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EB8E95A-1A0D-4A42-9355-69DEB94ADD48}"/>
              </a:ext>
            </a:extLst>
          </p:cNvPr>
          <p:cNvSpPr txBox="1"/>
          <p:nvPr/>
        </p:nvSpPr>
        <p:spPr>
          <a:xfrm>
            <a:off x="304800" y="1427746"/>
            <a:ext cx="8069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100</a:t>
            </a:r>
            <a:r>
              <a:rPr lang="ko-KR" altLang="en-US" dirty="0">
                <a:solidFill>
                  <a:srgbClr val="FF0000"/>
                </a:solidFill>
              </a:rPr>
              <a:t>일 동안 동굴에서 햇볕을 보지 않고 마늘과 쑥을 먹어야 한다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D7C3D64-9834-4F14-914A-AFACFC05C380}"/>
              </a:ext>
            </a:extLst>
          </p:cNvPr>
          <p:cNvSpPr txBox="1"/>
          <p:nvPr/>
        </p:nvSpPr>
        <p:spPr>
          <a:xfrm>
            <a:off x="304800" y="2374231"/>
            <a:ext cx="3336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여자 </a:t>
            </a:r>
            <a:r>
              <a:rPr lang="en-US" altLang="ko-KR" dirty="0" smtClean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웅녀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87885C6-2F0B-408D-B11B-FDEBC514D676}"/>
              </a:ext>
            </a:extLst>
          </p:cNvPr>
          <p:cNvSpPr txBox="1"/>
          <p:nvPr/>
        </p:nvSpPr>
        <p:spPr>
          <a:xfrm>
            <a:off x="433137" y="3304672"/>
            <a:ext cx="4989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단군왕검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B0BD921-4FAC-4F5F-B3D2-AF21D5DC1766}"/>
              </a:ext>
            </a:extLst>
          </p:cNvPr>
          <p:cNvSpPr txBox="1"/>
          <p:nvPr/>
        </p:nvSpPr>
        <p:spPr>
          <a:xfrm>
            <a:off x="433137" y="4283240"/>
            <a:ext cx="2037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고조선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DAD9CB6-3CFA-45AD-A023-B668DCEEED7B}"/>
              </a:ext>
            </a:extLst>
          </p:cNvPr>
          <p:cNvSpPr txBox="1"/>
          <p:nvPr/>
        </p:nvSpPr>
        <p:spPr>
          <a:xfrm>
            <a:off x="304800" y="5229724"/>
            <a:ext cx="5390147" cy="410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ko-KR" kern="0" dirty="0">
                <a:solidFill>
                  <a:srgbClr val="FF0000"/>
                </a:solidFill>
                <a:latin typeface="+mn-ea"/>
                <a:cs typeface="Gulim" panose="020B0600000101010101" pitchFamily="34" charset="-127"/>
              </a:rPr>
              <a:t>널리 </a:t>
            </a:r>
            <a:r>
              <a:rPr lang="ko-KR" altLang="ko-KR" kern="0" dirty="0" smtClean="0">
                <a:solidFill>
                  <a:srgbClr val="FF0000"/>
                </a:solidFill>
                <a:latin typeface="+mn-ea"/>
                <a:cs typeface="Gulim" panose="020B0600000101010101" pitchFamily="34" charset="-127"/>
              </a:rPr>
              <a:t>인간</a:t>
            </a:r>
            <a:r>
              <a:rPr lang="en-US" altLang="ko-KR" kern="0" dirty="0" smtClean="0">
                <a:solidFill>
                  <a:srgbClr val="FF0000"/>
                </a:solidFill>
                <a:latin typeface="+mn-ea"/>
                <a:cs typeface="Gulim" panose="020B0600000101010101" pitchFamily="34" charset="-127"/>
              </a:rPr>
              <a:t> </a:t>
            </a:r>
            <a:r>
              <a:rPr lang="ko-KR" altLang="ko-KR" kern="0" dirty="0" smtClean="0">
                <a:solidFill>
                  <a:srgbClr val="FF0000"/>
                </a:solidFill>
                <a:latin typeface="+mn-ea"/>
                <a:cs typeface="Gulim" panose="020B0600000101010101" pitchFamily="34" charset="-127"/>
              </a:rPr>
              <a:t>세상을 </a:t>
            </a:r>
            <a:r>
              <a:rPr lang="ko-KR" altLang="ko-KR" kern="0" dirty="0">
                <a:solidFill>
                  <a:srgbClr val="FF0000"/>
                </a:solidFill>
                <a:latin typeface="+mn-ea"/>
                <a:cs typeface="Gulim" panose="020B0600000101010101" pitchFamily="34" charset="-127"/>
              </a:rPr>
              <a:t>이롭게 한다</a:t>
            </a:r>
            <a:r>
              <a:rPr lang="ko-KR" altLang="en-US" kern="0" dirty="0">
                <a:solidFill>
                  <a:srgbClr val="FF0000"/>
                </a:solidFill>
                <a:latin typeface="+mn-ea"/>
                <a:cs typeface="Gulim" panose="020B0600000101010101" pitchFamily="34" charset="-127"/>
              </a:rPr>
              <a:t>는</a:t>
            </a:r>
            <a:r>
              <a:rPr lang="ko-KR" altLang="ko-KR" kern="0" dirty="0">
                <a:solidFill>
                  <a:srgbClr val="FF0000"/>
                </a:solidFill>
                <a:latin typeface="+mn-ea"/>
                <a:cs typeface="Gulim" panose="020B0600000101010101" pitchFamily="34" charset="-127"/>
              </a:rPr>
              <a:t> 뜻</a:t>
            </a:r>
            <a:r>
              <a:rPr lang="ko-KR" altLang="en-US" kern="0" dirty="0">
                <a:solidFill>
                  <a:srgbClr val="FF0000"/>
                </a:solidFill>
                <a:latin typeface="+mn-ea"/>
                <a:cs typeface="Gulim" panose="020B0600000101010101" pitchFamily="34" charset="-127"/>
              </a:rPr>
              <a:t>이다</a:t>
            </a:r>
            <a:endParaRPr lang="ko-KR" altLang="ko-KR" kern="100" dirty="0">
              <a:solidFill>
                <a:srgbClr val="FF0000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A0DEAFB-75CA-4212-99FF-260736134C6F}"/>
              </a:ext>
            </a:extLst>
          </p:cNvPr>
          <p:cNvSpPr txBox="1"/>
          <p:nvPr/>
        </p:nvSpPr>
        <p:spPr>
          <a:xfrm>
            <a:off x="8373979" y="5759116"/>
            <a:ext cx="2277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10</a:t>
            </a:r>
            <a:r>
              <a:rPr lang="ko-KR" altLang="en-US" dirty="0">
                <a:solidFill>
                  <a:srgbClr val="FF0000"/>
                </a:solidFill>
              </a:rPr>
              <a:t>월 </a:t>
            </a:r>
            <a:r>
              <a:rPr lang="en-US" altLang="ko-KR" dirty="0">
                <a:solidFill>
                  <a:srgbClr val="FF0000"/>
                </a:solidFill>
              </a:rPr>
              <a:t>3</a:t>
            </a:r>
            <a:r>
              <a:rPr lang="ko-KR" altLang="en-US" dirty="0">
                <a:solidFill>
                  <a:srgbClr val="FF0000"/>
                </a:solidFill>
              </a:rPr>
              <a:t>일</a:t>
            </a:r>
          </a:p>
        </p:txBody>
      </p:sp>
    </p:spTree>
    <p:extLst>
      <p:ext uri="{BB962C8B-B14F-4D97-AF65-F5344CB8AC3E}">
        <p14:creationId xmlns:p14="http://schemas.microsoft.com/office/powerpoint/2010/main" val="138181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E80A4CE6-C41F-4BB8-8053-F73A49721F1C}"/>
              </a:ext>
            </a:extLst>
          </p:cNvPr>
          <p:cNvSpPr txBox="1">
            <a:spLocks/>
          </p:cNvSpPr>
          <p:nvPr/>
        </p:nvSpPr>
        <p:spPr>
          <a:xfrm>
            <a:off x="767443" y="132294"/>
            <a:ext cx="6293756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ko-KR" altLang="en-US" sz="3200" kern="0" dirty="0">
                <a:latin typeface="+mj-ea"/>
                <a:ea typeface="+mj-ea"/>
              </a:rPr>
              <a:t/>
            </a:r>
            <a:br>
              <a:rPr lang="ko-KR" altLang="en-US" sz="3200" kern="0" dirty="0">
                <a:latin typeface="+mj-ea"/>
                <a:ea typeface="+mj-ea"/>
              </a:rPr>
            </a:br>
            <a:r>
              <a:rPr lang="ko-KR" altLang="en-US" sz="3200" kern="0" dirty="0">
                <a:latin typeface="+mj-ea"/>
                <a:ea typeface="+mj-ea"/>
              </a:rPr>
              <a:t> </a:t>
            </a:r>
            <a:r>
              <a:rPr lang="ko-KR" altLang="en-US" sz="3200" b="1" kern="0" dirty="0">
                <a:latin typeface="+mj-ea"/>
                <a:ea typeface="+mj-ea"/>
              </a:rPr>
              <a:t>발음</a:t>
            </a:r>
            <a:r>
              <a:rPr lang="ko-KR" altLang="en-US" sz="3200" kern="0" dirty="0">
                <a:latin typeface="+mj-ea"/>
                <a:ea typeface="+mj-ea"/>
              </a:rPr>
              <a:t> 공부하기     </a:t>
            </a:r>
            <a:r>
              <a:rPr lang="ko-KR" altLang="en-US" sz="3200" kern="0" dirty="0"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ko-KR" altLang="en-US" sz="3200" b="1" kern="0" dirty="0">
                <a:latin typeface="+mj-ea"/>
                <a:ea typeface="+mj-ea"/>
              </a:rPr>
              <a:t>겹받침 ‘</a:t>
            </a:r>
            <a:r>
              <a:rPr lang="ko-KR" altLang="en-US" sz="3200" b="1" kern="0" dirty="0" err="1">
                <a:latin typeface="+mj-ea"/>
                <a:ea typeface="+mj-ea"/>
              </a:rPr>
              <a:t>ㅀ</a:t>
            </a:r>
            <a:r>
              <a:rPr lang="ko-KR" altLang="en-US" sz="3200" b="1" kern="0" dirty="0">
                <a:latin typeface="+mj-ea"/>
                <a:ea typeface="+mj-ea"/>
              </a:rPr>
              <a:t>’</a:t>
            </a:r>
            <a:br>
              <a:rPr lang="ko-KR" altLang="en-US" sz="3200" b="1" kern="0" dirty="0">
                <a:latin typeface="+mj-ea"/>
                <a:ea typeface="+mj-ea"/>
              </a:rPr>
            </a:br>
            <a:endParaRPr lang="ko-KR" altLang="en-US" sz="3200" kern="0" dirty="0">
              <a:latin typeface="+mj-ea"/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1F6339-FFDD-4C6B-B8C3-694FC38DD860}"/>
              </a:ext>
            </a:extLst>
          </p:cNvPr>
          <p:cNvSpPr txBox="1"/>
          <p:nvPr/>
        </p:nvSpPr>
        <p:spPr>
          <a:xfrm>
            <a:off x="389467" y="1007533"/>
            <a:ext cx="11328400" cy="5148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ko-KR" altLang="en-US" sz="2400" dirty="0"/>
              <a:t>겹받침 </a:t>
            </a:r>
            <a:r>
              <a:rPr lang="en-US" altLang="ko-KR" sz="2400" dirty="0"/>
              <a:t>‘</a:t>
            </a:r>
            <a:r>
              <a:rPr lang="ko-KR" altLang="en-US" sz="2400" dirty="0"/>
              <a:t>ㅀ</a:t>
            </a:r>
            <a:r>
              <a:rPr lang="en-US" altLang="ko-KR" sz="2400" dirty="0"/>
              <a:t>’ </a:t>
            </a:r>
            <a:r>
              <a:rPr lang="ko-KR" altLang="en-US" sz="2400" dirty="0"/>
              <a:t>뒤에</a:t>
            </a:r>
            <a:r>
              <a:rPr lang="en-US" altLang="ko-KR" sz="2400" dirty="0"/>
              <a:t> </a:t>
            </a:r>
            <a:r>
              <a:rPr lang="ko-KR" altLang="en-US" sz="2400" dirty="0"/>
              <a:t>모음이 오는 경우</a:t>
            </a:r>
            <a:r>
              <a:rPr lang="en-US" altLang="ko-KR" sz="2400" dirty="0"/>
              <a:t>: ‘</a:t>
            </a:r>
            <a:r>
              <a:rPr lang="ko-KR" altLang="en-US" sz="2400" dirty="0"/>
              <a:t>ㄹ</a:t>
            </a:r>
            <a:r>
              <a:rPr lang="en-US" altLang="ko-KR" sz="2400" dirty="0"/>
              <a:t>’</a:t>
            </a:r>
            <a:r>
              <a:rPr lang="ko-KR" altLang="en-US" sz="2400" dirty="0"/>
              <a:t>만 발음하고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ㅎ</a:t>
            </a:r>
            <a:r>
              <a:rPr lang="en-US" altLang="ko-KR" sz="2400" dirty="0"/>
              <a:t>’</a:t>
            </a:r>
            <a:r>
              <a:rPr lang="ko-KR" altLang="en-US" sz="2400" dirty="0"/>
              <a:t>은 발음하지 않는다</a:t>
            </a:r>
            <a:r>
              <a:rPr lang="en-US" altLang="ko-KR" sz="2400" dirty="0"/>
              <a:t>. </a:t>
            </a:r>
          </a:p>
          <a:p>
            <a:pPr>
              <a:lnSpc>
                <a:spcPct val="20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싫어</a:t>
            </a:r>
            <a:r>
              <a:rPr lang="ko-KR" altLang="en-US" sz="2400" dirty="0"/>
              <a:t>요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시러</a:t>
            </a:r>
            <a:r>
              <a:rPr lang="ko-KR" altLang="en-US" sz="2400" dirty="0" err="1"/>
              <a:t>요</a:t>
            </a:r>
            <a:r>
              <a:rPr lang="en-US" altLang="ko-KR" sz="2400" dirty="0"/>
              <a:t>]</a:t>
            </a:r>
            <a:r>
              <a:rPr lang="en-US" altLang="ko-KR" sz="2400" dirty="0">
                <a:solidFill>
                  <a:srgbClr val="FF0000"/>
                </a:solidFill>
              </a:rPr>
              <a:t>          </a:t>
            </a:r>
            <a:r>
              <a:rPr lang="ko-KR" altLang="en-US" sz="2400" dirty="0">
                <a:solidFill>
                  <a:srgbClr val="FF0000"/>
                </a:solidFill>
              </a:rPr>
              <a:t>싫은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시른</a:t>
            </a:r>
            <a:r>
              <a:rPr lang="en-US" altLang="ko-KR" sz="2400" dirty="0"/>
              <a:t>] </a:t>
            </a:r>
            <a:r>
              <a:rPr lang="en-US" altLang="ko-KR" sz="2400" dirty="0">
                <a:solidFill>
                  <a:srgbClr val="FF0000"/>
                </a:solidFill>
              </a:rPr>
              <a:t>         </a:t>
            </a:r>
            <a:r>
              <a:rPr lang="ko-KR" altLang="en-US" sz="2400" dirty="0">
                <a:solidFill>
                  <a:srgbClr val="FF0000"/>
                </a:solidFill>
              </a:rPr>
              <a:t>끓어</a:t>
            </a:r>
            <a:r>
              <a:rPr lang="ko-KR" altLang="en-US" sz="2400" dirty="0"/>
              <a:t>요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끄러</a:t>
            </a:r>
            <a:r>
              <a:rPr lang="ko-KR" altLang="en-US" sz="2400" dirty="0" err="1"/>
              <a:t>요</a:t>
            </a:r>
            <a:r>
              <a:rPr lang="en-US" altLang="ko-KR" sz="2400" dirty="0"/>
              <a:t>]  </a:t>
            </a:r>
            <a:r>
              <a:rPr lang="en-US" altLang="ko-KR" sz="2400" dirty="0">
                <a:solidFill>
                  <a:srgbClr val="FF0000"/>
                </a:solidFill>
              </a:rPr>
              <a:t>       </a:t>
            </a:r>
            <a:r>
              <a:rPr lang="ko-KR" altLang="en-US" sz="2400" dirty="0">
                <a:solidFill>
                  <a:srgbClr val="FF0000"/>
                </a:solidFill>
              </a:rPr>
              <a:t>꿇어</a:t>
            </a:r>
            <a:r>
              <a:rPr lang="ko-KR" altLang="en-US" sz="2400" dirty="0"/>
              <a:t> </a:t>
            </a:r>
            <a:r>
              <a:rPr lang="en-US" altLang="ko-KR" sz="2400" dirty="0"/>
              <a:t>[</a:t>
            </a:r>
            <a:r>
              <a:rPr lang="ko-KR" altLang="en-US" sz="2400" dirty="0">
                <a:solidFill>
                  <a:srgbClr val="FF0000"/>
                </a:solidFill>
              </a:rPr>
              <a:t>꾸러</a:t>
            </a:r>
            <a:r>
              <a:rPr lang="en-US" altLang="ko-KR" sz="2400" dirty="0"/>
              <a:t>]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/>
              <a:t>뒤에 자음이 오는 경우</a:t>
            </a:r>
            <a:r>
              <a:rPr lang="en-US" altLang="ko-KR" sz="2400" dirty="0"/>
              <a:t>: ‘</a:t>
            </a:r>
            <a:r>
              <a:rPr lang="ko-KR" altLang="en-US" sz="2400" dirty="0"/>
              <a:t>ㄹ</a:t>
            </a:r>
            <a:r>
              <a:rPr lang="en-US" altLang="ko-KR" sz="2400" dirty="0"/>
              <a:t>’</a:t>
            </a:r>
            <a:r>
              <a:rPr lang="ko-KR" altLang="en-US" sz="2400" dirty="0"/>
              <a:t>만 발음하고 뒤의 자음은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ㅎ</a:t>
            </a:r>
            <a:r>
              <a:rPr lang="en-US" altLang="ko-KR" sz="2400" dirty="0"/>
              <a:t>’</a:t>
            </a:r>
            <a:r>
              <a:rPr lang="ko-KR" altLang="en-US" sz="2400" dirty="0"/>
              <a:t>이 첨가된 거센소리</a:t>
            </a:r>
            <a:r>
              <a:rPr lang="en-US" altLang="ko-KR" sz="2400" dirty="0"/>
              <a:t>   </a:t>
            </a:r>
          </a:p>
          <a:p>
            <a:pPr>
              <a:lnSpc>
                <a:spcPct val="20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싫고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실코</a:t>
            </a:r>
            <a:r>
              <a:rPr lang="en-US" altLang="ko-KR" sz="2400" dirty="0"/>
              <a:t>] </a:t>
            </a:r>
            <a:r>
              <a:rPr lang="en-US" altLang="ko-KR" sz="2400" dirty="0">
                <a:solidFill>
                  <a:srgbClr val="FF0000"/>
                </a:solidFill>
              </a:rPr>
              <a:t>           </a:t>
            </a:r>
            <a:r>
              <a:rPr lang="ko-KR" altLang="en-US" sz="2400" dirty="0">
                <a:solidFill>
                  <a:srgbClr val="FF0000"/>
                </a:solidFill>
              </a:rPr>
              <a:t>싫지</a:t>
            </a:r>
            <a:r>
              <a:rPr lang="ko-KR" altLang="en-US" sz="2400" dirty="0"/>
              <a:t>만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실치</a:t>
            </a:r>
            <a:r>
              <a:rPr lang="ko-KR" altLang="en-US" sz="2400" dirty="0" err="1"/>
              <a:t>만</a:t>
            </a:r>
            <a:r>
              <a:rPr lang="en-US" altLang="ko-KR" sz="2400" dirty="0"/>
              <a:t>]        </a:t>
            </a:r>
            <a:r>
              <a:rPr lang="ko-KR" altLang="en-US" sz="2400" dirty="0">
                <a:solidFill>
                  <a:srgbClr val="FF0000"/>
                </a:solidFill>
              </a:rPr>
              <a:t>끓다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끌타</a:t>
            </a:r>
            <a:r>
              <a:rPr lang="en-US" altLang="ko-KR" sz="2400" dirty="0"/>
              <a:t>]</a:t>
            </a:r>
            <a:r>
              <a:rPr lang="en-US" altLang="ko-KR" sz="2400" dirty="0">
                <a:solidFill>
                  <a:srgbClr val="FF0000"/>
                </a:solidFill>
              </a:rPr>
              <a:t>         </a:t>
            </a:r>
            <a:r>
              <a:rPr lang="ko-KR" altLang="en-US" sz="2400" dirty="0">
                <a:solidFill>
                  <a:srgbClr val="FF0000"/>
                </a:solidFill>
              </a:rPr>
              <a:t>꿇고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꿀코</a:t>
            </a:r>
            <a:r>
              <a:rPr lang="en-US" altLang="ko-KR" sz="2400" dirty="0"/>
              <a:t>]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2400" dirty="0"/>
              <a:t>‘</a:t>
            </a:r>
            <a:r>
              <a:rPr lang="ko-KR" altLang="en-US" sz="2400" dirty="0"/>
              <a:t>ㅀ</a:t>
            </a:r>
            <a:r>
              <a:rPr lang="en-US" altLang="ko-KR" sz="2400" dirty="0"/>
              <a:t>’ </a:t>
            </a:r>
            <a:r>
              <a:rPr lang="ko-KR" altLang="en-US" sz="2400" dirty="0"/>
              <a:t>뒤에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ㅅ</a:t>
            </a:r>
            <a:r>
              <a:rPr lang="en-US" altLang="ko-KR" sz="2400" dirty="0"/>
              <a:t>’</a:t>
            </a:r>
            <a:r>
              <a:rPr lang="ko-KR" altLang="en-US" sz="2400" dirty="0"/>
              <a:t>이 올 경우</a:t>
            </a:r>
            <a:r>
              <a:rPr lang="en-US" altLang="ko-KR" sz="2400" dirty="0"/>
              <a:t>: ‘</a:t>
            </a:r>
            <a:r>
              <a:rPr lang="ko-KR" altLang="en-US" sz="2400" dirty="0"/>
              <a:t>ㄹ</a:t>
            </a:r>
            <a:r>
              <a:rPr lang="en-US" altLang="ko-KR" sz="2400" dirty="0"/>
              <a:t>’ </a:t>
            </a:r>
            <a:r>
              <a:rPr lang="ko-KR" altLang="en-US" sz="2400" dirty="0"/>
              <a:t>만 소리 나며 뒤의 자음은 된소리가 된다</a:t>
            </a:r>
            <a:r>
              <a:rPr lang="en-US" altLang="ko-KR" sz="2400" dirty="0"/>
              <a:t>. [</a:t>
            </a:r>
            <a:r>
              <a:rPr lang="ko-KR" altLang="en-US" sz="2400" dirty="0"/>
              <a:t>ㄹ</a:t>
            </a:r>
            <a:r>
              <a:rPr lang="en-US" altLang="ko-KR" sz="2400" dirty="0"/>
              <a:t>+</a:t>
            </a:r>
            <a:r>
              <a:rPr lang="ko-KR" altLang="en-US" sz="2400" dirty="0"/>
              <a:t>ㅆ</a:t>
            </a:r>
            <a:r>
              <a:rPr lang="en-US" altLang="ko-KR" sz="2400" dirty="0"/>
              <a:t>]</a:t>
            </a:r>
          </a:p>
          <a:p>
            <a:pPr>
              <a:lnSpc>
                <a:spcPct val="20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싫습</a:t>
            </a:r>
            <a:r>
              <a:rPr lang="ko-KR" altLang="en-US" sz="2400" dirty="0"/>
              <a:t>니다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실씀</a:t>
            </a:r>
            <a:r>
              <a:rPr lang="ko-KR" altLang="en-US" sz="2400" dirty="0" err="1"/>
              <a:t>니다</a:t>
            </a:r>
            <a:r>
              <a:rPr lang="en-US" altLang="ko-KR" sz="2400" dirty="0"/>
              <a:t>]      </a:t>
            </a:r>
            <a:r>
              <a:rPr lang="ko-KR" altLang="en-US" sz="2400" dirty="0">
                <a:solidFill>
                  <a:srgbClr val="FF0000"/>
                </a:solidFill>
              </a:rPr>
              <a:t>끓습</a:t>
            </a:r>
            <a:r>
              <a:rPr lang="ko-KR" altLang="en-US" sz="2400" dirty="0"/>
              <a:t>니다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끌씀</a:t>
            </a:r>
            <a:r>
              <a:rPr lang="ko-KR" altLang="en-US" sz="2400" dirty="0" err="1"/>
              <a:t>니다</a:t>
            </a:r>
            <a:r>
              <a:rPr lang="en-US" altLang="ko-KR" sz="2400" dirty="0"/>
              <a:t>]  </a:t>
            </a:r>
            <a:r>
              <a:rPr lang="ko-KR" altLang="en-US" sz="2400" dirty="0"/>
              <a:t>       </a:t>
            </a:r>
            <a:r>
              <a:rPr lang="ko-KR" altLang="en-US" sz="2400" dirty="0">
                <a:solidFill>
                  <a:srgbClr val="FF0000"/>
                </a:solidFill>
              </a:rPr>
              <a:t>꿇습</a:t>
            </a:r>
            <a:r>
              <a:rPr lang="ko-KR" altLang="en-US" sz="2400" dirty="0"/>
              <a:t>니다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꿀씀</a:t>
            </a:r>
            <a:r>
              <a:rPr lang="ko-KR" altLang="en-US" sz="2400" dirty="0" err="1"/>
              <a:t>니다</a:t>
            </a:r>
            <a:r>
              <a:rPr lang="en-US" altLang="ko-KR" sz="2400" dirty="0"/>
              <a:t>]</a:t>
            </a:r>
          </a:p>
          <a:p>
            <a:pPr>
              <a:lnSpc>
                <a:spcPct val="200000"/>
              </a:lnSpc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22497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43E26B00-426A-4078-B19D-F05698AD892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2500416E-F0A8-4970-B138-D4298E62193D}"/>
              </a:ext>
            </a:extLst>
          </p:cNvPr>
          <p:cNvSpPr/>
          <p:nvPr/>
        </p:nvSpPr>
        <p:spPr>
          <a:xfrm>
            <a:off x="711200" y="0"/>
            <a:ext cx="10210800" cy="6852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◈</a:t>
            </a:r>
            <a:r>
              <a:rPr lang="ko-KR" altLang="en-US" sz="2800" dirty="0"/>
              <a:t>밑줄 친 부분에 주의해서 문장을 큰 소리로 읽어 봅시다</a:t>
            </a:r>
            <a:r>
              <a:rPr lang="en-US" altLang="ko-KR" sz="2800" dirty="0"/>
              <a:t>.</a:t>
            </a:r>
          </a:p>
          <a:p>
            <a:pPr marL="457200" indent="-457200">
              <a:lnSpc>
                <a:spcPct val="200000"/>
              </a:lnSpc>
              <a:buAutoNum type="arabicParenR"/>
            </a:pPr>
            <a:r>
              <a:rPr lang="ko-KR" altLang="en-US" sz="2800" dirty="0"/>
              <a:t>나는 거미를 </a:t>
            </a:r>
            <a:r>
              <a:rPr lang="ko-KR" altLang="en-US" sz="2800" u="sng" dirty="0">
                <a:solidFill>
                  <a:srgbClr val="FF0000"/>
                </a:solidFill>
              </a:rPr>
              <a:t>싫어해요</a:t>
            </a:r>
            <a:r>
              <a:rPr lang="en-US" altLang="ko-KR" sz="2800" dirty="0"/>
              <a:t>.</a:t>
            </a:r>
          </a:p>
          <a:p>
            <a:pPr marL="457200" indent="-457200">
              <a:lnSpc>
                <a:spcPct val="200000"/>
              </a:lnSpc>
              <a:buAutoNum type="arabicParenR"/>
            </a:pPr>
            <a:r>
              <a:rPr lang="ko-KR" altLang="en-US" sz="2800" dirty="0"/>
              <a:t>약 먹는 것이 </a:t>
            </a:r>
            <a:r>
              <a:rPr lang="ko-KR" altLang="en-US" sz="2800" u="sng" dirty="0">
                <a:solidFill>
                  <a:srgbClr val="FF0000"/>
                </a:solidFill>
              </a:rPr>
              <a:t>싫습니다</a:t>
            </a:r>
            <a:r>
              <a:rPr lang="en-US" altLang="ko-KR" sz="2800" dirty="0"/>
              <a:t>.</a:t>
            </a:r>
          </a:p>
          <a:p>
            <a:pPr marL="457200" indent="-457200">
              <a:lnSpc>
                <a:spcPct val="200000"/>
              </a:lnSpc>
              <a:buAutoNum type="arabicParenR"/>
            </a:pPr>
            <a:r>
              <a:rPr lang="ko-KR" altLang="en-US" sz="2800" dirty="0"/>
              <a:t>라면을 </a:t>
            </a:r>
            <a:r>
              <a:rPr lang="ko-KR" altLang="en-US" sz="2800" u="sng" dirty="0">
                <a:solidFill>
                  <a:srgbClr val="FF0000"/>
                </a:solidFill>
              </a:rPr>
              <a:t>끓여요</a:t>
            </a:r>
            <a:r>
              <a:rPr lang="en-US" altLang="ko-KR" sz="2800" dirty="0"/>
              <a:t>.</a:t>
            </a:r>
          </a:p>
          <a:p>
            <a:pPr marL="457200" indent="-457200">
              <a:lnSpc>
                <a:spcPct val="200000"/>
              </a:lnSpc>
              <a:buAutoNum type="arabicParenR"/>
            </a:pPr>
            <a:r>
              <a:rPr lang="ko-KR" altLang="en-US" sz="2800" dirty="0"/>
              <a:t>물이 </a:t>
            </a:r>
            <a:r>
              <a:rPr lang="ko-KR" altLang="en-US" sz="2800" u="sng" dirty="0">
                <a:solidFill>
                  <a:srgbClr val="FF0000"/>
                </a:solidFill>
              </a:rPr>
              <a:t>끓습니다</a:t>
            </a:r>
            <a:r>
              <a:rPr lang="en-US" altLang="ko-KR" sz="2800" dirty="0"/>
              <a:t>.</a:t>
            </a:r>
          </a:p>
          <a:p>
            <a:pPr marL="457200" indent="-457200">
              <a:lnSpc>
                <a:spcPct val="200000"/>
              </a:lnSpc>
              <a:buAutoNum type="arabicParenR"/>
            </a:pPr>
            <a:r>
              <a:rPr lang="ko-KR" altLang="en-US" sz="2800" dirty="0"/>
              <a:t>무릎을 </a:t>
            </a:r>
            <a:r>
              <a:rPr lang="ko-KR" altLang="en-US" sz="2800" u="sng" dirty="0">
                <a:solidFill>
                  <a:srgbClr val="FF0000"/>
                </a:solidFill>
              </a:rPr>
              <a:t>꿇고</a:t>
            </a:r>
            <a:r>
              <a:rPr lang="ko-KR" altLang="en-US" sz="2800" dirty="0"/>
              <a:t> 앉아요</a:t>
            </a:r>
            <a:r>
              <a:rPr lang="en-US" altLang="ko-KR" sz="2800" dirty="0"/>
              <a:t>. </a:t>
            </a:r>
          </a:p>
          <a:p>
            <a:pPr marL="457200" indent="-457200">
              <a:lnSpc>
                <a:spcPct val="200000"/>
              </a:lnSpc>
              <a:buAutoNum type="arabicParenR"/>
            </a:pPr>
            <a:r>
              <a:rPr lang="ko-KR" altLang="en-US" sz="2800" dirty="0"/>
              <a:t>운동하기 </a:t>
            </a:r>
            <a:r>
              <a:rPr lang="ko-KR" altLang="en-US" sz="2800" u="sng" dirty="0">
                <a:solidFill>
                  <a:srgbClr val="FF0000"/>
                </a:solidFill>
              </a:rPr>
              <a:t>싫지만</a:t>
            </a:r>
            <a:r>
              <a:rPr lang="ko-KR" altLang="en-US" sz="2800" dirty="0"/>
              <a:t> 해야 돼요</a:t>
            </a:r>
            <a:r>
              <a:rPr lang="en-US" altLang="ko-KR" sz="2800" dirty="0"/>
              <a:t>. </a:t>
            </a:r>
          </a:p>
          <a:p>
            <a:pPr marL="457200" indent="-457200">
              <a:lnSpc>
                <a:spcPct val="200000"/>
              </a:lnSpc>
              <a:buAutoNum type="arabicParenR"/>
            </a:pP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40616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xmlns="" id="{9841C085-1D04-469C-BC9B-166AA4D4E4F8}"/>
              </a:ext>
            </a:extLst>
          </p:cNvPr>
          <p:cNvSpPr txBox="1">
            <a:spLocks/>
          </p:cNvSpPr>
          <p:nvPr/>
        </p:nvSpPr>
        <p:spPr>
          <a:xfrm>
            <a:off x="506437" y="168177"/>
            <a:ext cx="10863900" cy="702261"/>
          </a:xfrm>
          <a:prstGeom prst="rect">
            <a:avLst/>
          </a:prstGeom>
          <a:noFill/>
          <a:effectLst>
            <a:glow rad="127000">
              <a:schemeClr val="tx2"/>
            </a:glow>
          </a:effec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000" kern="0" dirty="0">
                <a:latin typeface="+mj-ea"/>
                <a:ea typeface="+mj-ea"/>
              </a:rPr>
              <a:t>오늘의 속담 </a:t>
            </a:r>
            <a:r>
              <a:rPr lang="en-US" altLang="ko-KR" sz="4000" kern="0" dirty="0">
                <a:latin typeface="+mj-ea"/>
                <a:ea typeface="+mj-ea"/>
              </a:rPr>
              <a:t>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우물 안 개구리</a:t>
            </a:r>
            <a:r>
              <a:rPr lang="en-US" altLang="ko-KR" sz="4000" kern="0" dirty="0">
                <a:latin typeface="+mj-ea"/>
                <a:ea typeface="+mj-ea"/>
              </a:rPr>
              <a:t>”</a:t>
            </a:r>
            <a:endParaRPr lang="en-US" sz="4000" kern="0" dirty="0">
              <a:latin typeface="+mj-ea"/>
              <a:ea typeface="+mj-ea"/>
            </a:endParaRPr>
          </a:p>
        </p:txBody>
      </p:sp>
      <p:pic>
        <p:nvPicPr>
          <p:cNvPr id="2" name="온라인 미디어 1" title="￬ﾆﾍ￫ﾋﾴ￪ﾳﾼ￪ﾲﾩ￬ﾖﾸ - ￬ﾚﾰ￫ﾬﾼ ￬ﾕﾈ ￪ﾰﾜ￪ﾵﾬ￫ﾦﾬ [￪ﾹﾨ￫ﾹﾄ￭ﾂﾤ￬ﾦﾈ KEBIKIDS] | ￬ﾚﾰ￫ﾦﾬ￫ﾂﾘ￫ﾝﾼ ￬ﾆﾍ￫ﾋﾴ">
            <a:hlinkClick r:id="" action="ppaction://media"/>
            <a:extLst>
              <a:ext uri="{FF2B5EF4-FFF2-40B4-BE49-F238E27FC236}">
                <a16:creationId xmlns:a16="http://schemas.microsoft.com/office/drawing/2014/main" xmlns="" id="{E3655785-DC3E-4282-8176-B129CDF37B0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95754" y="870438"/>
            <a:ext cx="9861452" cy="5314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861"/>
            <a:ext cx="10515600" cy="70167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05536"/>
            <a:ext cx="10515600" cy="5371427"/>
          </a:xfrm>
          <a:solidFill>
            <a:schemeClr val="lt1"/>
          </a:solidFill>
        </p:spPr>
        <p:txBody>
          <a:bodyPr>
            <a:normAutofit lnSpcReduction="10000"/>
          </a:bodyPr>
          <a:lstStyle/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/>
              <a:t> </a:t>
            </a:r>
            <a:r>
              <a:rPr lang="ko-KR" altLang="en-US" sz="1600" dirty="0"/>
              <a:t>재외동포를 위한 한국어 </a:t>
            </a:r>
            <a:r>
              <a:rPr lang="en-US" altLang="ko-KR" sz="1600" dirty="0"/>
              <a:t>2-1 (</a:t>
            </a:r>
            <a:r>
              <a:rPr lang="ko-KR" altLang="en-US" sz="1600" dirty="0"/>
              <a:t>영어권</a:t>
            </a:r>
            <a:r>
              <a:rPr lang="en-US" altLang="ko-KR" sz="1600" dirty="0"/>
              <a:t>). </a:t>
            </a:r>
            <a:r>
              <a:rPr lang="ko-KR" altLang="en-US" sz="1600" dirty="0"/>
              <a:t>교육부 국립국제교육원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재외동포를 위한 한국어 </a:t>
            </a:r>
            <a:r>
              <a:rPr lang="en-US" altLang="ko-KR" sz="1600" dirty="0"/>
              <a:t>2-1 (</a:t>
            </a:r>
            <a:r>
              <a:rPr lang="ko-KR" altLang="en-US" sz="1600" dirty="0"/>
              <a:t>범용</a:t>
            </a:r>
            <a:r>
              <a:rPr lang="en-US" altLang="ko-KR" sz="1600" dirty="0"/>
              <a:t>). </a:t>
            </a:r>
            <a:r>
              <a:rPr lang="ko-KR" altLang="en-US" sz="1600" dirty="0"/>
              <a:t>교육부 국립국제교육원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한글학교 </a:t>
            </a:r>
            <a:r>
              <a:rPr lang="ko-KR" altLang="en-US" sz="1600" dirty="0" err="1"/>
              <a:t>학생용</a:t>
            </a:r>
            <a:r>
              <a:rPr lang="ko-KR" altLang="en-US" sz="1600" dirty="0"/>
              <a:t> 동화로 배우는 한국어</a:t>
            </a:r>
            <a:r>
              <a:rPr lang="en-US" altLang="ko-KR" sz="1600" dirty="0"/>
              <a:t>. </a:t>
            </a:r>
            <a:r>
              <a:rPr lang="ko-KR" altLang="en-US" sz="1600" dirty="0"/>
              <a:t>재외동포교육진흥재단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한국어 </a:t>
            </a:r>
            <a:r>
              <a:rPr lang="en-US" altLang="ko-KR" sz="1600" dirty="0"/>
              <a:t>3. </a:t>
            </a:r>
            <a:r>
              <a:rPr lang="ko-KR" altLang="en-US" sz="1600" dirty="0"/>
              <a:t>한국교육과정 평가원</a:t>
            </a:r>
            <a:r>
              <a:rPr lang="en-US" altLang="ko-KR" sz="1600" dirty="0"/>
              <a:t>. </a:t>
            </a:r>
            <a:r>
              <a:rPr lang="ko-KR" altLang="en-US" sz="1600" dirty="0"/>
              <a:t>국제교육진흥원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3"/>
              </a:rPr>
              <a:t>https://quizlet.com/_8ccphx?x=1jqt&amp;i=2tig8t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4"/>
              </a:rPr>
              <a:t>https://www.youtube.com/watch?v=7kTTmjg7b_w&amp;feature=emb_title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5"/>
              </a:rPr>
              <a:t>https://www.youtube.com/watch?v=B3PyOEFXudk&amp;feature=youtu.be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6"/>
              </a:rPr>
              <a:t>https://www.youtube.com/watch?v=8gWgvpO0pws&amp;feature=emb_title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7"/>
              </a:rPr>
              <a:t>https://www.youtube.com/watch?v=u-0WlunMzuE&amp;feature=emb_title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u="sng" dirty="0">
                <a:solidFill>
                  <a:schemeClr val="accent1"/>
                </a:solidFill>
              </a:rPr>
              <a:t>https://www. lingt.com</a:t>
            </a: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4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A8E3E049-D59D-48C4-9A91-DB35228B5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941" y="0"/>
            <a:ext cx="8964118" cy="61829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C58B36A-6FE2-47AB-97D1-2EECEA212F41}"/>
              </a:ext>
            </a:extLst>
          </p:cNvPr>
          <p:cNvSpPr txBox="1"/>
          <p:nvPr/>
        </p:nvSpPr>
        <p:spPr>
          <a:xfrm>
            <a:off x="194872" y="5291528"/>
            <a:ext cx="1259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P</a:t>
            </a:r>
            <a:r>
              <a:rPr lang="en-US" altLang="ko-KR" sz="2800" b="1" dirty="0" smtClean="0"/>
              <a:t>. </a:t>
            </a:r>
            <a:r>
              <a:rPr lang="en-US" altLang="ko-KR" sz="2800" b="1" dirty="0"/>
              <a:t>12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10A91C6-D0A6-4167-8560-4846CC8D02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182943"/>
          </a:xfrm>
          <a:prstGeom prst="rect">
            <a:avLst/>
          </a:prstGeom>
        </p:spPr>
      </p:pic>
      <p:pic>
        <p:nvPicPr>
          <p:cNvPr id="3" name="Track 001">
            <a:hlinkClick r:id="" action="ppaction://media"/>
            <a:extLst>
              <a:ext uri="{FF2B5EF4-FFF2-40B4-BE49-F238E27FC236}">
                <a16:creationId xmlns:a16="http://schemas.microsoft.com/office/drawing/2014/main" xmlns="" id="{B35A48EB-1C52-4265-9E28-13C59EF0F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11934" y="103557"/>
            <a:ext cx="1142999" cy="1142999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2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666BFBCA-F17F-45E9-AE1F-947011FB0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228666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2747A371-3BE2-44BA-9DEB-A311D783B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3726" y="0"/>
            <a:ext cx="1940543" cy="1927067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66603C67-EFEE-44FF-8ABB-FC59605D04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3856" y="1996802"/>
            <a:ext cx="1466411" cy="188053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EF388F19-F63A-471C-96FC-4810FF4C93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3856" y="4232672"/>
            <a:ext cx="1330632" cy="188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8C511AF2-9EC8-4A72-AB1A-F096BDF456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99" r="6600"/>
          <a:stretch/>
        </p:blipFill>
        <p:spPr>
          <a:xfrm>
            <a:off x="0" y="1838314"/>
            <a:ext cx="12192000" cy="39528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699D3E5-9888-4E82-80AF-ABA28F691FA3}"/>
              </a:ext>
            </a:extLst>
          </p:cNvPr>
          <p:cNvSpPr txBox="1"/>
          <p:nvPr/>
        </p:nvSpPr>
        <p:spPr>
          <a:xfrm>
            <a:off x="880533" y="372534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ko-KR" altLang="en-US" sz="3600" dirty="0"/>
              <a:t>직업을 맞춰 보세요</a:t>
            </a:r>
            <a:r>
              <a:rPr lang="en-US" altLang="ko-KR" sz="3600" dirty="0"/>
              <a:t>!</a:t>
            </a:r>
            <a:endParaRPr lang="ko-KR" altLang="en-US" sz="3600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xmlns="" id="{24F31973-494A-4A40-AA7A-00432FA34AA3}"/>
              </a:ext>
            </a:extLst>
          </p:cNvPr>
          <p:cNvSpPr/>
          <p:nvPr/>
        </p:nvSpPr>
        <p:spPr>
          <a:xfrm>
            <a:off x="0" y="4826000"/>
            <a:ext cx="1202267" cy="8297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D0AD36C-FE95-48EE-8D55-A2F997627EF0}"/>
              </a:ext>
            </a:extLst>
          </p:cNvPr>
          <p:cNvSpPr txBox="1"/>
          <p:nvPr/>
        </p:nvSpPr>
        <p:spPr>
          <a:xfrm>
            <a:off x="16933" y="5012267"/>
            <a:ext cx="1202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과학자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xmlns="" id="{9B9DD180-C63F-4541-AF3C-9BF3D2013FF8}"/>
              </a:ext>
            </a:extLst>
          </p:cNvPr>
          <p:cNvSpPr/>
          <p:nvPr/>
        </p:nvSpPr>
        <p:spPr>
          <a:xfrm>
            <a:off x="3183467" y="4826000"/>
            <a:ext cx="1439333" cy="8297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59EFE8B-AD0B-47B6-8BFA-9FE64A2DA379}"/>
              </a:ext>
            </a:extLst>
          </p:cNvPr>
          <p:cNvSpPr txBox="1"/>
          <p:nvPr/>
        </p:nvSpPr>
        <p:spPr>
          <a:xfrm>
            <a:off x="3183467" y="5012267"/>
            <a:ext cx="143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영화배우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xmlns="" id="{31220BB2-96A4-4FA8-9D45-27EDA0E3022D}"/>
              </a:ext>
            </a:extLst>
          </p:cNvPr>
          <p:cNvSpPr/>
          <p:nvPr/>
        </p:nvSpPr>
        <p:spPr>
          <a:xfrm>
            <a:off x="6350000" y="4826000"/>
            <a:ext cx="1083733" cy="8297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F462E38-584B-435C-8B84-17250E440D3F}"/>
              </a:ext>
            </a:extLst>
          </p:cNvPr>
          <p:cNvSpPr txBox="1"/>
          <p:nvPr/>
        </p:nvSpPr>
        <p:spPr>
          <a:xfrm>
            <a:off x="6350000" y="5012267"/>
            <a:ext cx="1083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 가수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xmlns="" id="{81CBEA17-C486-4FA1-B89F-2B593116A3CB}"/>
              </a:ext>
            </a:extLst>
          </p:cNvPr>
          <p:cNvSpPr/>
          <p:nvPr/>
        </p:nvSpPr>
        <p:spPr>
          <a:xfrm>
            <a:off x="9584267" y="5012267"/>
            <a:ext cx="1083733" cy="6434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93153B4-2BF1-48B4-8D9B-72915EF9ED7B}"/>
              </a:ext>
            </a:extLst>
          </p:cNvPr>
          <p:cNvSpPr txBox="1"/>
          <p:nvPr/>
        </p:nvSpPr>
        <p:spPr>
          <a:xfrm>
            <a:off x="9601200" y="5130798"/>
            <a:ext cx="1083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화가</a:t>
            </a:r>
          </a:p>
        </p:txBody>
      </p: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F25DD7BF-5665-433D-B4A1-E49D4D681825}"/>
              </a:ext>
            </a:extLst>
          </p:cNvPr>
          <p:cNvSpPr txBox="1"/>
          <p:nvPr/>
        </p:nvSpPr>
        <p:spPr>
          <a:xfrm>
            <a:off x="0" y="625295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B0960E15-7DA9-44B9-86E4-C9BFEED13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438"/>
            <a:ext cx="12191999" cy="3814840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xmlns="" id="{2D2E682E-BBCC-4332-BA1D-B69DC9845EE3}"/>
              </a:ext>
            </a:extLst>
          </p:cNvPr>
          <p:cNvSpPr/>
          <p:nvPr/>
        </p:nvSpPr>
        <p:spPr>
          <a:xfrm>
            <a:off x="169333" y="2963339"/>
            <a:ext cx="1456267" cy="7281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xmlns="" id="{B25CA231-AB2D-4977-A17F-5CE93B11C330}"/>
              </a:ext>
            </a:extLst>
          </p:cNvPr>
          <p:cNvSpPr/>
          <p:nvPr/>
        </p:nvSpPr>
        <p:spPr>
          <a:xfrm>
            <a:off x="3268133" y="2915954"/>
            <a:ext cx="1456267" cy="7281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xmlns="" id="{EFAF401A-7560-42BD-AB59-31FE76FF1C05}"/>
              </a:ext>
            </a:extLst>
          </p:cNvPr>
          <p:cNvSpPr/>
          <p:nvPr/>
        </p:nvSpPr>
        <p:spPr>
          <a:xfrm>
            <a:off x="6180666" y="2958286"/>
            <a:ext cx="1456267" cy="7281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xmlns="" id="{BE1B5639-129B-4798-AEAE-5708C27962D0}"/>
              </a:ext>
            </a:extLst>
          </p:cNvPr>
          <p:cNvSpPr/>
          <p:nvPr/>
        </p:nvSpPr>
        <p:spPr>
          <a:xfrm>
            <a:off x="9186333" y="2941352"/>
            <a:ext cx="1456267" cy="7281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542BD08-A6BC-45AD-9131-904EE7B9814D}"/>
              </a:ext>
            </a:extLst>
          </p:cNvPr>
          <p:cNvSpPr txBox="1"/>
          <p:nvPr/>
        </p:nvSpPr>
        <p:spPr>
          <a:xfrm>
            <a:off x="304800" y="3124199"/>
            <a:ext cx="1320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운동선수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B979094-DB5F-4D4E-8302-C1C19DB9F84C}"/>
              </a:ext>
            </a:extLst>
          </p:cNvPr>
          <p:cNvSpPr txBox="1"/>
          <p:nvPr/>
        </p:nvSpPr>
        <p:spPr>
          <a:xfrm>
            <a:off x="3268133" y="3056474"/>
            <a:ext cx="1363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  요리사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A5F2D69-1754-4F00-94FA-9164914ED879}"/>
              </a:ext>
            </a:extLst>
          </p:cNvPr>
          <p:cNvSpPr txBox="1"/>
          <p:nvPr/>
        </p:nvSpPr>
        <p:spPr>
          <a:xfrm>
            <a:off x="6333063" y="3064935"/>
            <a:ext cx="1286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  의사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4036EEF-F528-4DF9-8765-836587B6E135}"/>
              </a:ext>
            </a:extLst>
          </p:cNvPr>
          <p:cNvSpPr txBox="1"/>
          <p:nvPr/>
        </p:nvSpPr>
        <p:spPr>
          <a:xfrm>
            <a:off x="9186333" y="3064937"/>
            <a:ext cx="1456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  소방관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D1919B27-BD6B-4A55-89F2-7E6665867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005138"/>
            <a:ext cx="2075149" cy="224781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277E22C9-9BD0-4964-8F90-3924B1BBDF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1206" y="4005138"/>
            <a:ext cx="1923061" cy="219035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3C530AE0-4E64-4EB9-86DA-C0FD0D89E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3599" y="4016069"/>
            <a:ext cx="1923061" cy="2190353"/>
          </a:xfrm>
          <a:prstGeom prst="rect">
            <a:avLst/>
          </a:prstGeom>
        </p:spPr>
      </p:pic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xmlns="" id="{D352B677-7D4E-4192-B910-D8BE07803D6D}"/>
              </a:ext>
            </a:extLst>
          </p:cNvPr>
          <p:cNvSpPr/>
          <p:nvPr/>
        </p:nvSpPr>
        <p:spPr>
          <a:xfrm>
            <a:off x="665471" y="5751228"/>
            <a:ext cx="1219200" cy="4729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xmlns="" id="{7609FDB9-2547-48C8-A970-70DF242B23B4}"/>
              </a:ext>
            </a:extLst>
          </p:cNvPr>
          <p:cNvSpPr/>
          <p:nvPr/>
        </p:nvSpPr>
        <p:spPr>
          <a:xfrm>
            <a:off x="4097865" y="5751228"/>
            <a:ext cx="1219200" cy="4729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xmlns="" id="{507C2C85-256F-4388-88E2-149E23EA5E4B}"/>
              </a:ext>
            </a:extLst>
          </p:cNvPr>
          <p:cNvSpPr/>
          <p:nvPr/>
        </p:nvSpPr>
        <p:spPr>
          <a:xfrm>
            <a:off x="7349067" y="5800890"/>
            <a:ext cx="1253067" cy="3977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50CEA6F-3EB3-4A2F-9267-D3941D955ADC}"/>
              </a:ext>
            </a:extLst>
          </p:cNvPr>
          <p:cNvSpPr txBox="1"/>
          <p:nvPr/>
        </p:nvSpPr>
        <p:spPr>
          <a:xfrm>
            <a:off x="795868" y="5817823"/>
            <a:ext cx="9872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선생님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44D778D-74EC-43E6-BAD5-475E13937FCD}"/>
              </a:ext>
            </a:extLst>
          </p:cNvPr>
          <p:cNvSpPr txBox="1"/>
          <p:nvPr/>
        </p:nvSpPr>
        <p:spPr>
          <a:xfrm>
            <a:off x="4097865" y="5817823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경찰관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DBE909D-06A0-4976-B2CD-998FAFDDFCCF}"/>
              </a:ext>
            </a:extLst>
          </p:cNvPr>
          <p:cNvSpPr txBox="1"/>
          <p:nvPr/>
        </p:nvSpPr>
        <p:spPr>
          <a:xfrm>
            <a:off x="7467602" y="5793095"/>
            <a:ext cx="1134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간호사</a:t>
            </a:r>
          </a:p>
        </p:txBody>
      </p:sp>
    </p:spTree>
    <p:extLst>
      <p:ext uri="{BB962C8B-B14F-4D97-AF65-F5344CB8AC3E}">
        <p14:creationId xmlns:p14="http://schemas.microsoft.com/office/powerpoint/2010/main" val="69541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9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2025</TotalTime>
  <Words>1662</Words>
  <Application>Microsoft Office PowerPoint</Application>
  <PresentationFormat>Widescreen</PresentationFormat>
  <Paragraphs>285</Paragraphs>
  <Slides>40</Slides>
  <Notes>31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Batang</vt:lpstr>
      <vt:lpstr>Gulim</vt:lpstr>
      <vt:lpstr>맑은 고딕</vt:lpstr>
      <vt:lpstr>Arial</vt:lpstr>
      <vt:lpstr>Calibri</vt:lpstr>
      <vt:lpstr>Times New Roman</vt:lpstr>
      <vt:lpstr>Wingdings</vt:lpstr>
      <vt:lpstr>1_Office Theme</vt:lpstr>
      <vt:lpstr>   재외동포를 위한 한국어 (영어권)   2-1  </vt:lpstr>
      <vt:lpstr>PowerPoint Presentation</vt:lpstr>
      <vt:lpstr>본 수업이 시작되기 전 할 수 있는 활동들입니다.  Warm-up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74</cp:revision>
  <dcterms:created xsi:type="dcterms:W3CDTF">2020-04-18T22:55:50Z</dcterms:created>
  <dcterms:modified xsi:type="dcterms:W3CDTF">2020-06-26T19:22:34Z</dcterms:modified>
</cp:coreProperties>
</file>